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Lst>
  <p:sldSz cx="9144000" cy="5143500" type="screen16x9"/>
  <p:notesSz cx="6858000" cy="9144000"/>
  <p:embeddedFontLst>
    <p:embeddedFont>
      <p:font typeface="Lato" panose="020F0502020204030203" pitchFamily="34" charset="0"/>
      <p:regular r:id="rId23"/>
      <p:bold r:id="rId24"/>
      <p:italic r:id="rId25"/>
      <p:boldItalic r:id="rId26"/>
    </p:embeddedFont>
    <p:embeddedFont>
      <p:font typeface="Playfair Display" pitchFamily="2" charset="77"/>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j7BJGIgJbGLSfORMOoHQstg0lBY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2"/>
    <p:restoredTop sz="94669"/>
  </p:normalViewPr>
  <p:slideViewPr>
    <p:cSldViewPr snapToGrid="0">
      <p:cViewPr varScale="1">
        <p:scale>
          <a:sx n="134" d="100"/>
          <a:sy n="134" d="100"/>
        </p:scale>
        <p:origin x="71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PC will start this slide and then kick it to Abby to QB to add her points and if needed kick it to Jared and Stella….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JP notes/additional points</a:t>
            </a:r>
            <a:endParaRPr/>
          </a:p>
          <a:p>
            <a:pPr marL="0" lvl="0" indent="0" algn="l" rtl="0">
              <a:lnSpc>
                <a:spcPct val="100000"/>
              </a:lnSpc>
              <a:spcBef>
                <a:spcPts val="0"/>
              </a:spcBef>
              <a:spcAft>
                <a:spcPts val="0"/>
              </a:spcAft>
              <a:buSzPts val="1400"/>
              <a:buNone/>
            </a:pPr>
            <a:r>
              <a:rPr lang="en"/>
              <a:t>-encouragement to use gifts in the church from young age - (at this point I think I’ll talk about how valuable it’s been for me to grow up in the church at SOTH being welcomed to use my musical gifts)</a:t>
            </a:r>
            <a:endParaRPr/>
          </a:p>
          <a:p>
            <a:pPr marL="0" lvl="0" indent="0" algn="l" rtl="0">
              <a:lnSpc>
                <a:spcPct val="100000"/>
              </a:lnSpc>
              <a:spcBef>
                <a:spcPts val="0"/>
              </a:spcBef>
              <a:spcAft>
                <a:spcPts val="0"/>
              </a:spcAft>
              <a:buSzPts val="1400"/>
              <a:buNone/>
            </a:pPr>
            <a:r>
              <a:rPr lang="en"/>
              <a:t>-adapt to style of worship needs for congregation</a:t>
            </a:r>
            <a:endParaRPr/>
          </a:p>
          <a:p>
            <a:pPr marL="0" lvl="0" indent="0" algn="l" rtl="0">
              <a:lnSpc>
                <a:spcPct val="100000"/>
              </a:lnSpc>
              <a:spcBef>
                <a:spcPts val="0"/>
              </a:spcBef>
              <a:spcAft>
                <a:spcPts val="0"/>
              </a:spcAft>
              <a:buSzPts val="1400"/>
              <a:buNone/>
            </a:pPr>
            <a:r>
              <a:rPr lang="en"/>
              <a:t>-desire to reach 20 somethings/recognition of a need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Stella notes - take charge in your congregation, don’t just wait around for someone else to do it, be the person to start it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a:t>After discussion of Previous slide, here too PC will start this slide and then kick it to Abby to QB to add her points and if needed kick it to Jared and Stella….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JP notes/additional points</a:t>
            </a:r>
            <a:endParaRPr/>
          </a:p>
          <a:p>
            <a:pPr marL="0" lvl="0" indent="0" algn="l" rtl="0">
              <a:lnSpc>
                <a:spcPct val="100000"/>
              </a:lnSpc>
              <a:spcBef>
                <a:spcPts val="0"/>
              </a:spcBef>
              <a:spcAft>
                <a:spcPts val="0"/>
              </a:spcAft>
              <a:buSzPts val="1400"/>
              <a:buNone/>
            </a:pPr>
            <a:r>
              <a:rPr lang="en"/>
              <a:t>-encouragement to use gifts in the church from young age - (at this point I think I’ll talk about how valuable it’s been for me to grow up in the church at SOTH being welcomed to use my musical gifts) SPEAK AFTER CREATING A CULTURE OF TAKING OWNERSHIP</a:t>
            </a:r>
            <a:endParaRPr/>
          </a:p>
          <a:p>
            <a:pPr marL="0" lvl="0" indent="0" algn="l" rtl="0">
              <a:lnSpc>
                <a:spcPct val="100000"/>
              </a:lnSpc>
              <a:spcBef>
                <a:spcPts val="0"/>
              </a:spcBef>
              <a:spcAft>
                <a:spcPts val="0"/>
              </a:spcAft>
              <a:buSzPts val="1400"/>
              <a:buNone/>
            </a:pPr>
            <a:r>
              <a:rPr lang="en"/>
              <a:t>-adapt to style of worship needs for congregation</a:t>
            </a:r>
            <a:endParaRPr/>
          </a:p>
          <a:p>
            <a:pPr marL="0" lvl="0" indent="0" algn="l" rtl="0">
              <a:lnSpc>
                <a:spcPct val="100000"/>
              </a:lnSpc>
              <a:spcBef>
                <a:spcPts val="0"/>
              </a:spcBef>
              <a:spcAft>
                <a:spcPts val="0"/>
              </a:spcAft>
              <a:buSzPts val="1400"/>
              <a:buNone/>
            </a:pPr>
            <a:r>
              <a:rPr lang="en"/>
              <a:t>-desire to reach 20 somethings/recognition of a need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Stella notes - take charge in your congregation, don’t just wait around for someone else to do it, be the person to start it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PC will take this slide and discuss the blessings of the body of Christ, if not you, then ask for help as we are IN THIS TOGETHER.</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PC will start this slide, but kick it to Abby to QB and she will add her points and if needed incorporate any points Jared and Stella make here too.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Abby will take this slide to start with and pass it off if points are needed to Jared and Stella  (It is here did PC want to talk about what works with youth group?) or leave that for later and Abby</a:t>
            </a:r>
            <a:endParaRPr/>
          </a:p>
          <a:p>
            <a:pPr marL="0" lvl="0" indent="0" algn="l" rtl="0">
              <a:lnSpc>
                <a:spcPct val="100000"/>
              </a:lnSpc>
              <a:spcBef>
                <a:spcPts val="0"/>
              </a:spcBef>
              <a:spcAft>
                <a:spcPts val="0"/>
              </a:spcAft>
              <a:buSzPts val="1400"/>
              <a:buNone/>
            </a:pPr>
            <a:r>
              <a:rPr lang="en"/>
              <a:t>Can simply say “Pc will discuss later about what has worked at SOTH for nurturing relationships”  To give it that caveat or teaser that something is coming in presentation.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JP notes/additional point</a:t>
            </a:r>
            <a:endParaRPr/>
          </a:p>
          <a:p>
            <a:pPr marL="0" lvl="0" indent="0" algn="l" rtl="0">
              <a:lnSpc>
                <a:spcPct val="100000"/>
              </a:lnSpc>
              <a:spcBef>
                <a:spcPts val="0"/>
              </a:spcBef>
              <a:spcAft>
                <a:spcPts val="0"/>
              </a:spcAft>
              <a:buSzPts val="1400"/>
              <a:buNone/>
            </a:pPr>
            <a:r>
              <a:rPr lang="en"/>
              <a:t>	-guest worship band (I’m thinking here I talk about my experience with unworthy and how we’ve influenced congregations)</a:t>
            </a:r>
            <a:endParaRPr/>
          </a:p>
          <a:p>
            <a:pPr marL="0" lvl="0" indent="0" algn="l" rtl="0">
              <a:lnSpc>
                <a:spcPct val="100000"/>
              </a:lnSpc>
              <a:spcBef>
                <a:spcPts val="0"/>
              </a:spcBef>
              <a:spcAft>
                <a:spcPts val="0"/>
              </a:spcAft>
              <a:buSzPts val="1400"/>
              <a:buNone/>
            </a:pPr>
            <a:r>
              <a:rPr lang="en"/>
              <a:t>Stella notes - actually create community - small groups/life groups - sitting together in a certain area of church - bible studies, etc</a:t>
            </a:r>
            <a:endParaRPr sz="1100" b="0" i="0" u="none" strike="noStrike" cap="none">
              <a:solidFill>
                <a:srgbClr val="000000"/>
              </a:solidFill>
            </a:endParaRPr>
          </a:p>
          <a:p>
            <a:pPr marL="0" lvl="0" indent="0" algn="l" rtl="0">
              <a:lnSpc>
                <a:spcPct val="100000"/>
              </a:lnSpc>
              <a:spcBef>
                <a:spcPts val="0"/>
              </a:spcBef>
              <a:spcAft>
                <a:spcPts val="0"/>
              </a:spcAft>
              <a:buSzPts val="1400"/>
              <a:buNone/>
            </a:pPr>
            <a:endParaRPr sz="1100" b="0" i="0" u="none" strike="noStrike" cap="none">
              <a:solidFill>
                <a:srgbClr val="000000"/>
              </a:solidFill>
            </a:endParaRPr>
          </a:p>
          <a:p>
            <a:pPr marL="0" lvl="0" indent="0" algn="l" rtl="0">
              <a:lnSpc>
                <a:spcPct val="100000"/>
              </a:lnSpc>
              <a:spcBef>
                <a:spcPts val="0"/>
              </a:spcBef>
              <a:spcAft>
                <a:spcPts val="0"/>
              </a:spcAft>
              <a:buSzPts val="1400"/>
              <a:buNone/>
            </a:pPr>
            <a:r>
              <a:rPr lang="en" sz="2800" b="0" i="0" u="none" strike="noStrike" cap="none">
                <a:solidFill>
                  <a:schemeClr val="lt1"/>
                </a:solidFill>
              </a:rPr>
              <a:t>This takes time</a:t>
            </a:r>
            <a:endParaRPr/>
          </a:p>
          <a:p>
            <a:pPr marL="0" lvl="0" indent="0" algn="l" rtl="0">
              <a:lnSpc>
                <a:spcPct val="100000"/>
              </a:lnSpc>
              <a:spcBef>
                <a:spcPts val="0"/>
              </a:spcBef>
              <a:spcAft>
                <a:spcPts val="0"/>
              </a:spcAft>
              <a:buSzPts val="1400"/>
              <a:buNone/>
            </a:pPr>
            <a:r>
              <a:rPr lang="en" sz="2800" b="0" i="0" u="none" strike="noStrike" cap="none">
                <a:solidFill>
                  <a:schemeClr val="lt1"/>
                </a:solidFill>
              </a:rPr>
              <a:t>Nurture relationships from youth group and on</a:t>
            </a:r>
            <a:endParaRPr/>
          </a:p>
          <a:p>
            <a:pPr marL="0" lvl="0" indent="0" algn="l" rtl="0">
              <a:lnSpc>
                <a:spcPct val="100000"/>
              </a:lnSpc>
              <a:spcBef>
                <a:spcPts val="0"/>
              </a:spcBef>
              <a:spcAft>
                <a:spcPts val="0"/>
              </a:spcAft>
              <a:buSzPts val="1400"/>
              <a:buNone/>
            </a:pPr>
            <a:r>
              <a:rPr lang="en" sz="2800" b="0" i="0" u="none" strike="noStrike" cap="none">
                <a:solidFill>
                  <a:schemeClr val="lt1"/>
                </a:solidFill>
              </a:rPr>
              <a:t>College care packages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PC takes this slide and talks youth group, and how we start building relationships early in the process of their youth.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 we try to foster relationships before college/ 20 ages – this is what we do to get them involved at this age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This can be an Abby, Jared and Stella Show</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a:t>This could be an all play a nice way for each person to take a point from above and comment on it, vs, ONE person       Each of you take a point, and whatever two are left I’ll gladly speak on.   </a:t>
            </a:r>
            <a:endParaRPr/>
          </a:p>
          <a:p>
            <a:pPr marL="0" marR="0" lvl="0" indent="0" algn="l" rtl="0">
              <a:lnSpc>
                <a:spcPct val="100000"/>
              </a:lnSpc>
              <a:spcBef>
                <a:spcPts val="0"/>
              </a:spcBef>
              <a:spcAft>
                <a:spcPts val="0"/>
              </a:spcAft>
              <a:buClr>
                <a:srgbClr val="000000"/>
              </a:buClr>
              <a:buSzPts val="1400"/>
              <a:buFont typeface="Arial"/>
              <a:buNone/>
            </a:pPr>
            <a:endParaRPr sz="1100"/>
          </a:p>
          <a:p>
            <a:pPr marL="0" marR="0" lvl="0" indent="0" algn="l" rtl="0">
              <a:lnSpc>
                <a:spcPct val="100000"/>
              </a:lnSpc>
              <a:spcBef>
                <a:spcPts val="0"/>
              </a:spcBef>
              <a:spcAft>
                <a:spcPts val="0"/>
              </a:spcAft>
              <a:buClr>
                <a:srgbClr val="000000"/>
              </a:buClr>
              <a:buSzPts val="1400"/>
              <a:buFont typeface="Arial"/>
              <a:buNone/>
            </a:pPr>
            <a:r>
              <a:rPr lang="en" sz="1100"/>
              <a:t>Start with a simple hello and let the Holy Spirit take it from there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If QR  Code doesn’t work,  I’d suggest we have me working the crowd with a portable MIC if needed and have the folks in attendance ask a question, if the question is directed to the 20 somethings. You folks have at it.</a:t>
            </a:r>
            <a:endParaRPr/>
          </a:p>
          <a:p>
            <a:pPr marL="0" lvl="0" indent="0" algn="l" rtl="0">
              <a:lnSpc>
                <a:spcPct val="100000"/>
              </a:lnSpc>
              <a:spcBef>
                <a:spcPts val="0"/>
              </a:spcBef>
              <a:spcAft>
                <a:spcPts val="0"/>
              </a:spcAft>
              <a:buSzPts val="1400"/>
              <a:buNone/>
            </a:pPr>
            <a:r>
              <a:rPr lang="en"/>
              <a:t>IF its pastoral related or how do you get your church to buy in type of question I can pull the Pastor card and take that one.  Sound good?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Love the video, sorry I missed it the first time, thus we could have avoided  to QR or not to QR code drama.   ☺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Johnson Creek</a:t>
            </a:r>
            <a:endParaRPr/>
          </a:p>
          <a:p>
            <a:pPr marL="0" lvl="0" indent="0" algn="l" rtl="0">
              <a:lnSpc>
                <a:spcPct val="100000"/>
              </a:lnSpc>
              <a:spcBef>
                <a:spcPts val="0"/>
              </a:spcBef>
              <a:spcAft>
                <a:spcPts val="0"/>
              </a:spcAft>
              <a:buSzPts val="1400"/>
              <a:buNone/>
            </a:pPr>
            <a:r>
              <a:rPr lang="en"/>
              <a:t>Hawkdome</a:t>
            </a:r>
            <a:endParaRPr/>
          </a:p>
          <a:p>
            <a:pPr marL="0" lvl="0" indent="0" algn="l" rtl="0">
              <a:lnSpc>
                <a:spcPct val="100000"/>
              </a:lnSpc>
              <a:spcBef>
                <a:spcPts val="0"/>
              </a:spcBef>
              <a:spcAft>
                <a:spcPts val="0"/>
              </a:spcAft>
              <a:buSzPts val="1400"/>
              <a:buNone/>
            </a:pPr>
            <a:r>
              <a:rPr lang="en"/>
              <a:t>Northwestern Prep</a:t>
            </a:r>
            <a:endParaRPr/>
          </a:p>
          <a:p>
            <a:pPr marL="0" lvl="0" indent="0" algn="l" rtl="0">
              <a:lnSpc>
                <a:spcPct val="100000"/>
              </a:lnSpc>
              <a:spcBef>
                <a:spcPts val="0"/>
              </a:spcBef>
              <a:spcAft>
                <a:spcPts val="0"/>
              </a:spcAft>
              <a:buSzPts val="1400"/>
              <a:buNone/>
            </a:pPr>
            <a:r>
              <a:rPr lang="en"/>
              <a:t>Northwestern College</a:t>
            </a:r>
            <a:endParaRPr/>
          </a:p>
          <a:p>
            <a:pPr marL="0" lvl="0" indent="0" algn="l" rtl="0">
              <a:lnSpc>
                <a:spcPct val="100000"/>
              </a:lnSpc>
              <a:spcBef>
                <a:spcPts val="0"/>
              </a:spcBef>
              <a:spcAft>
                <a:spcPts val="0"/>
              </a:spcAft>
              <a:buSzPts val="1400"/>
              <a:buNone/>
            </a:pPr>
            <a:r>
              <a:rPr lang="en"/>
              <a:t>Tutor LPS</a:t>
            </a:r>
            <a:endParaRPr/>
          </a:p>
          <a:p>
            <a:pPr marL="0" lvl="0" indent="0" algn="l" rtl="0">
              <a:lnSpc>
                <a:spcPct val="100000"/>
              </a:lnSpc>
              <a:spcBef>
                <a:spcPts val="0"/>
              </a:spcBef>
              <a:spcAft>
                <a:spcPts val="0"/>
              </a:spcAft>
              <a:buSzPts val="1400"/>
              <a:buNone/>
            </a:pPr>
            <a:r>
              <a:rPr lang="en"/>
              <a:t>Seminary 1999</a:t>
            </a:r>
            <a:endParaRPr/>
          </a:p>
          <a:p>
            <a:pPr marL="0" lvl="0" indent="0" algn="l" rtl="0">
              <a:lnSpc>
                <a:spcPct val="100000"/>
              </a:lnSpc>
              <a:spcBef>
                <a:spcPts val="0"/>
              </a:spcBef>
              <a:spcAft>
                <a:spcPts val="0"/>
              </a:spcAft>
              <a:buSzPts val="1400"/>
              <a:buNone/>
            </a:pPr>
            <a:r>
              <a:rPr lang="en"/>
              <a:t>Cedar Grove </a:t>
            </a:r>
            <a:endParaRPr/>
          </a:p>
          <a:p>
            <a:pPr marL="0" lvl="0" indent="0" algn="l" rtl="0">
              <a:lnSpc>
                <a:spcPct val="100000"/>
              </a:lnSpc>
              <a:spcBef>
                <a:spcPts val="0"/>
              </a:spcBef>
              <a:spcAft>
                <a:spcPts val="0"/>
              </a:spcAft>
              <a:buSzPts val="1400"/>
              <a:buNone/>
            </a:pPr>
            <a:r>
              <a:rPr lang="en"/>
              <a:t>Luther Prep recruiter</a:t>
            </a:r>
            <a:endParaRPr/>
          </a:p>
          <a:p>
            <a:pPr marL="0" lvl="0" indent="0" algn="l" rtl="0">
              <a:lnSpc>
                <a:spcPct val="100000"/>
              </a:lnSpc>
              <a:spcBef>
                <a:spcPts val="0"/>
              </a:spcBef>
              <a:spcAft>
                <a:spcPts val="0"/>
              </a:spcAft>
              <a:buSzPts val="1400"/>
              <a:buNone/>
            </a:pPr>
            <a:r>
              <a:rPr lang="en"/>
              <a:t>Lakeside</a:t>
            </a:r>
            <a:endParaRPr/>
          </a:p>
          <a:p>
            <a:pPr marL="0" lvl="0" indent="0" algn="l" rtl="0">
              <a:lnSpc>
                <a:spcPct val="100000"/>
              </a:lnSpc>
              <a:spcBef>
                <a:spcPts val="0"/>
              </a:spcBef>
              <a:spcAft>
                <a:spcPts val="0"/>
              </a:spcAft>
              <a:buSzPts val="1400"/>
              <a:buNone/>
            </a:pPr>
            <a:r>
              <a:rPr lang="en"/>
              <a:t>SOTH WEST BEND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rgbClr val="FF0000"/>
                </a:solidFill>
              </a:rPr>
              <a:t>PC =  PC will like a sermon, lay out the 3 points WE as a group hope to discus</a:t>
            </a:r>
            <a:r>
              <a:rPr lang="en" sz="1100" b="0" i="0" u="none" strike="noStrike" cap="none">
                <a:solidFill>
                  <a:schemeClr val="dk1"/>
                </a:solidFill>
              </a:rPr>
              <a:t>s…</a:t>
            </a:r>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chemeClr val="dk1"/>
                </a:solidFill>
              </a:rPr>
              <a:t>Explain how to use CPR method to assess and improve 20 somethings participation in the church</a:t>
            </a:r>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chemeClr val="dk1"/>
                </a:solidFill>
              </a:rPr>
              <a:t>Provide examples of what has worked at Shepherd of the Hills Lutheran Church</a:t>
            </a:r>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chemeClr val="dk1"/>
                </a:solidFill>
              </a:rPr>
              <a:t>Discuss and clarify any questions from your church</a:t>
            </a:r>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 sz="1100" b="0" i="0" u="none" strike="noStrike" cap="none">
                <a:solidFill>
                  <a:schemeClr val="dk1"/>
                </a:solidFill>
              </a:rPr>
              <a:t>This doesn’t mean our church is perfect, just what we’ve done that has worked for us</a:t>
            </a:r>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Make it a minute timer – put the QR code in the timer spot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I’m will add a program here tomorrow on “live QR codes that folks can submit a question)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PC tells story of his FIRST missionary conference and his frustrations of feeling overwhelmed….FIND ONE thing that may work for your particular setting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Some suggested reading….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
        <p:cNvGrpSpPr/>
        <p:nvPr/>
      </p:nvGrpSpPr>
      <p:grpSpPr>
        <a:xfrm>
          <a:off x="0" y="0"/>
          <a:ext cx="0" cy="0"/>
          <a:chOff x="0" y="0"/>
          <a:chExt cx="0" cy="0"/>
        </a:xfrm>
      </p:grpSpPr>
      <p:sp>
        <p:nvSpPr>
          <p:cNvPr id="10" name="Google Shape;10;p23"/>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3"/>
          <p:cNvSpPr txBox="1">
            <a:spLocks noGrp="1"/>
          </p:cNvSpPr>
          <p:nvPr>
            <p:ph type="title" hasCustomPrompt="1"/>
          </p:nvPr>
        </p:nvSpPr>
        <p:spPr>
          <a:xfrm>
            <a:off x="311700" y="1233100"/>
            <a:ext cx="8520600" cy="1610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0000"/>
              <a:buFont typeface="Lato"/>
              <a:buNone/>
              <a:defRPr sz="10000">
                <a:latin typeface="Lato"/>
                <a:ea typeface="Lato"/>
                <a:cs typeface="Lato"/>
                <a:sym typeface="Lato"/>
              </a:defRPr>
            </a:lvl1pPr>
            <a:lvl2pPr lvl="1" algn="ctr">
              <a:lnSpc>
                <a:spcPct val="100000"/>
              </a:lnSpc>
              <a:spcBef>
                <a:spcPts val="0"/>
              </a:spcBef>
              <a:spcAft>
                <a:spcPts val="0"/>
              </a:spcAft>
              <a:buSzPts val="10000"/>
              <a:buFont typeface="Lato"/>
              <a:buNone/>
              <a:defRPr sz="10000">
                <a:latin typeface="Lato"/>
                <a:ea typeface="Lato"/>
                <a:cs typeface="Lato"/>
                <a:sym typeface="Lato"/>
              </a:defRPr>
            </a:lvl2pPr>
            <a:lvl3pPr lvl="2" algn="ctr">
              <a:lnSpc>
                <a:spcPct val="100000"/>
              </a:lnSpc>
              <a:spcBef>
                <a:spcPts val="0"/>
              </a:spcBef>
              <a:spcAft>
                <a:spcPts val="0"/>
              </a:spcAft>
              <a:buSzPts val="10000"/>
              <a:buFont typeface="Lato"/>
              <a:buNone/>
              <a:defRPr sz="10000">
                <a:latin typeface="Lato"/>
                <a:ea typeface="Lato"/>
                <a:cs typeface="Lato"/>
                <a:sym typeface="Lato"/>
              </a:defRPr>
            </a:lvl3pPr>
            <a:lvl4pPr lvl="3" algn="ctr">
              <a:lnSpc>
                <a:spcPct val="100000"/>
              </a:lnSpc>
              <a:spcBef>
                <a:spcPts val="0"/>
              </a:spcBef>
              <a:spcAft>
                <a:spcPts val="0"/>
              </a:spcAft>
              <a:buSzPts val="10000"/>
              <a:buFont typeface="Lato"/>
              <a:buNone/>
              <a:defRPr sz="10000">
                <a:latin typeface="Lato"/>
                <a:ea typeface="Lato"/>
                <a:cs typeface="Lato"/>
                <a:sym typeface="Lato"/>
              </a:defRPr>
            </a:lvl4pPr>
            <a:lvl5pPr lvl="4" algn="ctr">
              <a:lnSpc>
                <a:spcPct val="100000"/>
              </a:lnSpc>
              <a:spcBef>
                <a:spcPts val="0"/>
              </a:spcBef>
              <a:spcAft>
                <a:spcPts val="0"/>
              </a:spcAft>
              <a:buSzPts val="10000"/>
              <a:buFont typeface="Lato"/>
              <a:buNone/>
              <a:defRPr sz="10000">
                <a:latin typeface="Lato"/>
                <a:ea typeface="Lato"/>
                <a:cs typeface="Lato"/>
                <a:sym typeface="Lato"/>
              </a:defRPr>
            </a:lvl5pPr>
            <a:lvl6pPr lvl="5" algn="ctr">
              <a:lnSpc>
                <a:spcPct val="100000"/>
              </a:lnSpc>
              <a:spcBef>
                <a:spcPts val="0"/>
              </a:spcBef>
              <a:spcAft>
                <a:spcPts val="0"/>
              </a:spcAft>
              <a:buSzPts val="10000"/>
              <a:buFont typeface="Lato"/>
              <a:buNone/>
              <a:defRPr sz="10000">
                <a:latin typeface="Lato"/>
                <a:ea typeface="Lato"/>
                <a:cs typeface="Lato"/>
                <a:sym typeface="Lato"/>
              </a:defRPr>
            </a:lvl6pPr>
            <a:lvl7pPr lvl="6" algn="ctr">
              <a:lnSpc>
                <a:spcPct val="100000"/>
              </a:lnSpc>
              <a:spcBef>
                <a:spcPts val="0"/>
              </a:spcBef>
              <a:spcAft>
                <a:spcPts val="0"/>
              </a:spcAft>
              <a:buSzPts val="10000"/>
              <a:buFont typeface="Lato"/>
              <a:buNone/>
              <a:defRPr sz="10000">
                <a:latin typeface="Lato"/>
                <a:ea typeface="Lato"/>
                <a:cs typeface="Lato"/>
                <a:sym typeface="Lato"/>
              </a:defRPr>
            </a:lvl7pPr>
            <a:lvl8pPr lvl="7" algn="ctr">
              <a:lnSpc>
                <a:spcPct val="100000"/>
              </a:lnSpc>
              <a:spcBef>
                <a:spcPts val="0"/>
              </a:spcBef>
              <a:spcAft>
                <a:spcPts val="0"/>
              </a:spcAft>
              <a:buSzPts val="10000"/>
              <a:buFont typeface="Lato"/>
              <a:buNone/>
              <a:defRPr sz="10000">
                <a:latin typeface="Lato"/>
                <a:ea typeface="Lato"/>
                <a:cs typeface="Lato"/>
                <a:sym typeface="Lato"/>
              </a:defRPr>
            </a:lvl8pPr>
            <a:lvl9pPr lvl="8" algn="ctr">
              <a:lnSpc>
                <a:spcPct val="100000"/>
              </a:lnSpc>
              <a:spcBef>
                <a:spcPts val="0"/>
              </a:spcBef>
              <a:spcAft>
                <a:spcPts val="0"/>
              </a:spcAft>
              <a:buSzPts val="10000"/>
              <a:buFont typeface="Lato"/>
              <a:buNone/>
              <a:defRPr sz="10000">
                <a:latin typeface="Lato"/>
                <a:ea typeface="Lato"/>
                <a:cs typeface="Lato"/>
                <a:sym typeface="Lato"/>
              </a:defRPr>
            </a:lvl9pPr>
          </a:lstStyle>
          <a:p>
            <a:r>
              <a:t>xx%</a:t>
            </a:r>
          </a:p>
        </p:txBody>
      </p:sp>
      <p:sp>
        <p:nvSpPr>
          <p:cNvPr id="12" name="Google Shape;12;p23"/>
          <p:cNvSpPr txBox="1">
            <a:spLocks noGrp="1"/>
          </p:cNvSpPr>
          <p:nvPr>
            <p:ph type="body" idx="1"/>
          </p:nvPr>
        </p:nvSpPr>
        <p:spPr>
          <a:xfrm>
            <a:off x="311700" y="2919450"/>
            <a:ext cx="85206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3" name="Google Shape;13;p2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
        <p:cNvGrpSpPr/>
        <p:nvPr/>
      </p:nvGrpSpPr>
      <p:grpSpPr>
        <a:xfrm>
          <a:off x="0" y="0"/>
          <a:ext cx="0" cy="0"/>
          <a:chOff x="0" y="0"/>
          <a:chExt cx="0" cy="0"/>
        </a:xfrm>
      </p:grpSpPr>
      <p:sp>
        <p:nvSpPr>
          <p:cNvPr id="49" name="Google Shape;49;p3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0" name="Google Shape;50;p32"/>
          <p:cNvSpPr txBox="1">
            <a:spLocks noGrp="1"/>
          </p:cNvSpPr>
          <p:nvPr>
            <p:ph type="body" idx="1"/>
          </p:nvPr>
        </p:nvSpPr>
        <p:spPr>
          <a:xfrm>
            <a:off x="311700" y="1391378"/>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1" name="Google Shape;51;p3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33"/>
          <p:cNvSpPr txBox="1">
            <a:spLocks noGrp="1"/>
          </p:cNvSpPr>
          <p:nvPr>
            <p:ph type="body" idx="1"/>
          </p:nvPr>
        </p:nvSpPr>
        <p:spPr>
          <a:xfrm>
            <a:off x="319500" y="423057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4" name="Google Shape;54;p3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
        <p:nvSpPr>
          <p:cNvPr id="15" name="Google Shape;15;p2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sp>
        <p:nvSpPr>
          <p:cNvPr id="17" name="Google Shape;17;p25"/>
          <p:cNvSpPr txBox="1">
            <a:spLocks noGrp="1"/>
          </p:cNvSpPr>
          <p:nvPr>
            <p:ph type="title"/>
          </p:nvPr>
        </p:nvSpPr>
        <p:spPr>
          <a:xfrm>
            <a:off x="509550" y="1423875"/>
            <a:ext cx="8124900" cy="17982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8" name="Google Shape;18;p2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26"/>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21" name="Google Shape;21;p26"/>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24" name="Google Shape;24;p2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27" name="Google Shape;27;p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2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
        <p:cNvGrpSpPr/>
        <p:nvPr/>
      </p:nvGrpSpPr>
      <p:grpSpPr>
        <a:xfrm>
          <a:off x="0" y="0"/>
          <a:ext cx="0" cy="0"/>
          <a:chOff x="0" y="0"/>
          <a:chExt cx="0" cy="0"/>
        </a:xfrm>
      </p:grpSpPr>
      <p:sp>
        <p:nvSpPr>
          <p:cNvPr id="31" name="Google Shape;31;p2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 name="Google Shape;32;p2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3" name="Google Shape;33;p29"/>
          <p:cNvSpPr txBox="1">
            <a:spLocks noGrp="1"/>
          </p:cNvSpPr>
          <p:nvPr>
            <p:ph type="title"/>
          </p:nvPr>
        </p:nvSpPr>
        <p:spPr>
          <a:xfrm>
            <a:off x="265500" y="1107950"/>
            <a:ext cx="4045200" cy="1683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4" name="Google Shape;34;p29"/>
          <p:cNvSpPr txBox="1">
            <a:spLocks noGrp="1"/>
          </p:cNvSpPr>
          <p:nvPr>
            <p:ph type="subTitle" idx="1"/>
          </p:nvPr>
        </p:nvSpPr>
        <p:spPr>
          <a:xfrm>
            <a:off x="265500" y="28452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29"/>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36" name="Google Shape;36;p2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30"/>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0"/>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40" name="Google Shape;40;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 name="Google Shape;41;p3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
        <p:cNvGrpSpPr/>
        <p:nvPr/>
      </p:nvGrpSpPr>
      <p:grpSpPr>
        <a:xfrm>
          <a:off x="0" y="0"/>
          <a:ext cx="0" cy="0"/>
          <a:chOff x="0" y="0"/>
          <a:chExt cx="0" cy="0"/>
        </a:xfrm>
      </p:grpSpPr>
      <p:sp>
        <p:nvSpPr>
          <p:cNvPr id="43" name="Google Shape;43;p31"/>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1"/>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31"/>
          <p:cNvSpPr txBox="1">
            <a:spLocks noGrp="1"/>
          </p:cNvSpPr>
          <p:nvPr>
            <p:ph type="ctrTitle"/>
          </p:nvPr>
        </p:nvSpPr>
        <p:spPr>
          <a:xfrm>
            <a:off x="3096250" y="1627200"/>
            <a:ext cx="2951400" cy="1584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lnSpc>
                <a:spcPct val="100000"/>
              </a:lnSpc>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46" name="Google Shape;46;p31"/>
          <p:cNvSpPr txBox="1">
            <a:spLocks noGrp="1"/>
          </p:cNvSpPr>
          <p:nvPr>
            <p:ph type="subTitle" idx="1"/>
          </p:nvPr>
        </p:nvSpPr>
        <p:spPr>
          <a:xfrm>
            <a:off x="3096363" y="3266930"/>
            <a:ext cx="2951400" cy="701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47" name="Google Shape;47;p3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9pPr>
          </a:lstStyle>
          <a:p>
            <a:endParaRPr/>
          </a:p>
        </p:txBody>
      </p:sp>
      <p:sp>
        <p:nvSpPr>
          <p:cNvPr id="7" name="Google Shape;7;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8" name="Google Shape;8;p2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Vmb1tqYqyII?feature=oembed" TargetMode="Externa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ideo" Target="https://www.youtube.com/embed/A75Eemq3gLk?feature=oembed"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hyperlink" Target="https://creativecommons.org/licenses/by-nd/3.0/" TargetMode="External"/><Relationship Id="rId4" Type="http://schemas.openxmlformats.org/officeDocument/2006/relationships/hyperlink" Target="https://gijn.org/resource/chapter-1-women-in-leadershi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
          <p:cNvSpPr txBox="1">
            <a:spLocks noGrp="1"/>
          </p:cNvSpPr>
          <p:nvPr>
            <p:ph type="title"/>
          </p:nvPr>
        </p:nvSpPr>
        <p:spPr>
          <a:xfrm>
            <a:off x="311700" y="1233100"/>
            <a:ext cx="8520600" cy="1610100"/>
          </a:xfrm>
          <a:prstGeom prst="rect">
            <a:avLst/>
          </a:prstGeom>
          <a:noFill/>
          <a:ln>
            <a:noFill/>
          </a:ln>
        </p:spPr>
        <p:txBody>
          <a:bodyPr spcFirstLastPara="1" wrap="square" lIns="91425" tIns="91425" rIns="91425" bIns="91425" anchor="b" anchorCtr="0">
            <a:normAutofit/>
          </a:bodyPr>
          <a:lstStyle/>
          <a:p>
            <a:pPr marL="0" lvl="0" indent="0" algn="ctr" rtl="0">
              <a:lnSpc>
                <a:spcPct val="90000"/>
              </a:lnSpc>
              <a:spcBef>
                <a:spcPts val="0"/>
              </a:spcBef>
              <a:spcAft>
                <a:spcPts val="0"/>
              </a:spcAft>
              <a:buSzPts val="10000"/>
              <a:buNone/>
            </a:pPr>
            <a:r>
              <a:rPr lang="en" sz="3300"/>
              <a:t>CPR:</a:t>
            </a:r>
            <a:endParaRPr/>
          </a:p>
          <a:p>
            <a:pPr marL="0" lvl="0" indent="0" algn="ctr" rtl="0">
              <a:lnSpc>
                <a:spcPct val="90000"/>
              </a:lnSpc>
              <a:spcBef>
                <a:spcPts val="0"/>
              </a:spcBef>
              <a:spcAft>
                <a:spcPts val="0"/>
              </a:spcAft>
              <a:buSzPts val="10000"/>
              <a:buNone/>
            </a:pPr>
            <a:r>
              <a:rPr lang="en" sz="3300"/>
              <a:t>Reviving 20-Somethings in your Congregation</a:t>
            </a:r>
            <a:endParaRPr/>
          </a:p>
        </p:txBody>
      </p:sp>
      <p:sp>
        <p:nvSpPr>
          <p:cNvPr id="60" name="Google Shape;60;p1"/>
          <p:cNvSpPr txBox="1">
            <a:spLocks noGrp="1"/>
          </p:cNvSpPr>
          <p:nvPr>
            <p:ph type="body" idx="1"/>
          </p:nvPr>
        </p:nvSpPr>
        <p:spPr>
          <a:xfrm>
            <a:off x="311700" y="2919450"/>
            <a:ext cx="8520600" cy="10716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600"/>
              </a:spcAft>
              <a:buSzPts val="1800"/>
              <a:buNone/>
            </a:pPr>
            <a:r>
              <a:rPr lang="en"/>
              <a:t>January 19th,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0"/>
          <p:cNvSpPr txBox="1">
            <a:spLocks noGrp="1"/>
          </p:cNvSpPr>
          <p:nvPr>
            <p:ph type="title"/>
          </p:nvPr>
        </p:nvSpPr>
        <p:spPr>
          <a:xfrm>
            <a:off x="265500" y="3041484"/>
            <a:ext cx="4045200" cy="17070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200"/>
              <a:buNone/>
            </a:pPr>
            <a:r>
              <a:rPr lang="en"/>
              <a:t>CPR</a:t>
            </a:r>
            <a:endParaRPr/>
          </a:p>
        </p:txBody>
      </p:sp>
      <p:sp>
        <p:nvSpPr>
          <p:cNvPr id="120" name="Google Shape;120;p10"/>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 sz="3200"/>
              <a:t>Culture</a:t>
            </a:r>
            <a:endParaRPr sz="3200"/>
          </a:p>
          <a:p>
            <a:pPr marL="457200" lvl="0" indent="-342900" algn="l" rtl="0">
              <a:lnSpc>
                <a:spcPct val="115000"/>
              </a:lnSpc>
              <a:spcBef>
                <a:spcPts val="0"/>
              </a:spcBef>
              <a:spcAft>
                <a:spcPts val="0"/>
              </a:spcAft>
              <a:buSzPts val="1800"/>
              <a:buChar char="●"/>
            </a:pPr>
            <a:r>
              <a:rPr lang="en" sz="3200"/>
              <a:t>Personality</a:t>
            </a:r>
            <a:endParaRPr sz="3200"/>
          </a:p>
          <a:p>
            <a:pPr marL="457200" lvl="0" indent="-342900" algn="l" rtl="0">
              <a:lnSpc>
                <a:spcPct val="115000"/>
              </a:lnSpc>
              <a:spcBef>
                <a:spcPts val="0"/>
              </a:spcBef>
              <a:spcAft>
                <a:spcPts val="0"/>
              </a:spcAft>
              <a:buSzPts val="1800"/>
              <a:buChar char="●"/>
            </a:pPr>
            <a:r>
              <a:rPr lang="en" sz="3200"/>
              <a:t>Relationships</a:t>
            </a:r>
            <a:endParaRPr sz="3200"/>
          </a:p>
        </p:txBody>
      </p:sp>
      <p:pic>
        <p:nvPicPr>
          <p:cNvPr id="121" name="Google Shape;121;p10" descr="a man in a suit is kneeling down next to a woman in a red dress while a group of people sit around . (provided by Tenor)"/>
          <p:cNvPicPr preferRelativeResize="0"/>
          <p:nvPr/>
        </p:nvPicPr>
        <p:blipFill rotWithShape="1">
          <a:blip r:embed="rId3">
            <a:alphaModFix/>
          </a:blip>
          <a:srcRect/>
          <a:stretch/>
        </p:blipFill>
        <p:spPr>
          <a:xfrm>
            <a:off x="473701" y="632264"/>
            <a:ext cx="3836999" cy="26687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1"/>
          <p:cNvSpPr txBox="1">
            <a:spLocks noGrp="1"/>
          </p:cNvSpPr>
          <p:nvPr>
            <p:ph type="title"/>
          </p:nvPr>
        </p:nvSpPr>
        <p:spPr>
          <a:xfrm>
            <a:off x="311700" y="391350"/>
            <a:ext cx="1553676" cy="6261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latin typeface="Lato"/>
                <a:ea typeface="Lato"/>
                <a:cs typeface="Lato"/>
                <a:sym typeface="Lato"/>
              </a:rPr>
              <a:t>Culture</a:t>
            </a:r>
            <a:endParaRPr>
              <a:latin typeface="Lato"/>
              <a:ea typeface="Lato"/>
              <a:cs typeface="Lato"/>
              <a:sym typeface="Lato"/>
            </a:endParaRPr>
          </a:p>
        </p:txBody>
      </p:sp>
      <p:sp>
        <p:nvSpPr>
          <p:cNvPr id="127" name="Google Shape;127;p11"/>
          <p:cNvSpPr txBox="1">
            <a:spLocks noGrp="1"/>
          </p:cNvSpPr>
          <p:nvPr>
            <p:ph type="body" idx="4294967295"/>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endParaRPr/>
          </a:p>
        </p:txBody>
      </p:sp>
      <p:sp>
        <p:nvSpPr>
          <p:cNvPr id="128" name="Google Shape;128;p11"/>
          <p:cNvSpPr txBox="1">
            <a:spLocks noGrp="1"/>
          </p:cNvSpPr>
          <p:nvPr>
            <p:ph type="body" idx="4294967295"/>
          </p:nvPr>
        </p:nvSpPr>
        <p:spPr>
          <a:xfrm>
            <a:off x="750414" y="899285"/>
            <a:ext cx="7122372" cy="3864475"/>
          </a:xfrm>
          <a:prstGeom prst="rect">
            <a:avLst/>
          </a:prstGeom>
          <a:noFill/>
          <a:ln>
            <a:noFill/>
          </a:ln>
        </p:spPr>
        <p:txBody>
          <a:bodyPr spcFirstLastPara="1" wrap="square" lIns="91425" tIns="91425" rIns="91425" bIns="91425" anchor="t" anchorCtr="0">
            <a:noAutofit/>
          </a:bodyPr>
          <a:lstStyle/>
          <a:p>
            <a:pPr marL="457200" lvl="0" indent="-325755" algn="l" rtl="0">
              <a:lnSpc>
                <a:spcPct val="115000"/>
              </a:lnSpc>
              <a:spcBef>
                <a:spcPts val="0"/>
              </a:spcBef>
              <a:spcAft>
                <a:spcPts val="0"/>
              </a:spcAft>
              <a:buSzPts val="2800"/>
              <a:buChar char="●"/>
            </a:pPr>
            <a:r>
              <a:rPr lang="en" sz="2800" b="1"/>
              <a:t>Assess your current culture and identify areas of growth</a:t>
            </a:r>
            <a:endParaRPr sz="2800" b="1"/>
          </a:p>
          <a:p>
            <a:pPr marL="914400" lvl="1" indent="-304165" algn="l" rtl="0">
              <a:lnSpc>
                <a:spcPct val="115000"/>
              </a:lnSpc>
              <a:spcBef>
                <a:spcPts val="0"/>
              </a:spcBef>
              <a:spcAft>
                <a:spcPts val="0"/>
              </a:spcAft>
              <a:buSzPts val="2400"/>
              <a:buChar char="○"/>
            </a:pPr>
            <a:r>
              <a:rPr lang="en" sz="2400"/>
              <a:t>Ask your Elders and congregation “What do we want our church to look like”</a:t>
            </a:r>
            <a:endParaRPr sz="2400"/>
          </a:p>
          <a:p>
            <a:pPr marL="457200" lvl="0" indent="-325755" algn="l" rtl="0">
              <a:lnSpc>
                <a:spcPct val="115000"/>
              </a:lnSpc>
              <a:spcBef>
                <a:spcPts val="0"/>
              </a:spcBef>
              <a:spcAft>
                <a:spcPts val="0"/>
              </a:spcAft>
              <a:buSzPts val="2800"/>
              <a:buChar char="●"/>
            </a:pPr>
            <a:r>
              <a:rPr lang="en" sz="2800" b="1"/>
              <a:t>Create a space for community to thrive</a:t>
            </a:r>
            <a:endParaRPr sz="2800" b="1"/>
          </a:p>
          <a:p>
            <a:pPr marL="914400" lvl="1" indent="-304165" algn="l" rtl="0">
              <a:lnSpc>
                <a:spcPct val="115000"/>
              </a:lnSpc>
              <a:spcBef>
                <a:spcPts val="0"/>
              </a:spcBef>
              <a:spcAft>
                <a:spcPts val="0"/>
              </a:spcAft>
              <a:buSzPts val="2400"/>
              <a:buChar char="○"/>
            </a:pPr>
            <a:r>
              <a:rPr lang="en" sz="2400"/>
              <a:t>Fellowship</a:t>
            </a:r>
            <a:endParaRPr sz="2400"/>
          </a:p>
          <a:p>
            <a:pPr marL="914400" lvl="1" indent="-304165" algn="l" rtl="0">
              <a:lnSpc>
                <a:spcPct val="115000"/>
              </a:lnSpc>
              <a:spcBef>
                <a:spcPts val="0"/>
              </a:spcBef>
              <a:spcAft>
                <a:spcPts val="0"/>
              </a:spcAft>
              <a:buSzPts val="2400"/>
              <a:buChar char="○"/>
            </a:pPr>
            <a:r>
              <a:rPr lang="en" sz="2400"/>
              <a:t>Encourage people to stick around after church</a:t>
            </a:r>
            <a:endParaRPr sz="2400"/>
          </a:p>
        </p:txBody>
      </p:sp>
      <p:pic>
        <p:nvPicPr>
          <p:cNvPr id="129" name="Google Shape;129;p11" descr="kit  aid  medical (provided by Getty Images)"/>
          <p:cNvPicPr preferRelativeResize="0"/>
          <p:nvPr/>
        </p:nvPicPr>
        <p:blipFill rotWithShape="1">
          <a:blip r:embed="rId3">
            <a:alphaModFix/>
          </a:blip>
          <a:srcRect/>
          <a:stretch/>
        </p:blipFill>
        <p:spPr>
          <a:xfrm>
            <a:off x="7461504" y="3177758"/>
            <a:ext cx="1243584" cy="17041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2"/>
          <p:cNvSpPr txBox="1">
            <a:spLocks noGrp="1"/>
          </p:cNvSpPr>
          <p:nvPr>
            <p:ph type="title"/>
          </p:nvPr>
        </p:nvSpPr>
        <p:spPr>
          <a:xfrm>
            <a:off x="311700" y="261575"/>
            <a:ext cx="1574973" cy="6261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latin typeface="Lato"/>
                <a:ea typeface="Lato"/>
                <a:cs typeface="Lato"/>
                <a:sym typeface="Lato"/>
              </a:rPr>
              <a:t>Culture</a:t>
            </a:r>
            <a:endParaRPr>
              <a:latin typeface="Lato"/>
              <a:ea typeface="Lato"/>
              <a:cs typeface="Lato"/>
              <a:sym typeface="Lato"/>
            </a:endParaRPr>
          </a:p>
        </p:txBody>
      </p:sp>
      <p:sp>
        <p:nvSpPr>
          <p:cNvPr id="135" name="Google Shape;135;p12"/>
          <p:cNvSpPr txBox="1">
            <a:spLocks noGrp="1"/>
          </p:cNvSpPr>
          <p:nvPr>
            <p:ph type="body" idx="4294967295"/>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endParaRPr/>
          </a:p>
        </p:txBody>
      </p:sp>
      <p:sp>
        <p:nvSpPr>
          <p:cNvPr id="136" name="Google Shape;136;p12"/>
          <p:cNvSpPr txBox="1">
            <a:spLocks noGrp="1"/>
          </p:cNvSpPr>
          <p:nvPr>
            <p:ph type="body" idx="4294967295"/>
          </p:nvPr>
        </p:nvSpPr>
        <p:spPr>
          <a:xfrm>
            <a:off x="599617" y="928437"/>
            <a:ext cx="7122372" cy="3864475"/>
          </a:xfrm>
          <a:prstGeom prst="rect">
            <a:avLst/>
          </a:prstGeom>
          <a:noFill/>
          <a:ln>
            <a:noFill/>
          </a:ln>
        </p:spPr>
        <p:txBody>
          <a:bodyPr spcFirstLastPara="1" wrap="square" lIns="91425" tIns="91425" rIns="91425" bIns="91425" anchor="t" anchorCtr="0">
            <a:noAutofit/>
          </a:bodyPr>
          <a:lstStyle/>
          <a:p>
            <a:pPr marL="457200" lvl="0" indent="-325755" algn="l" rtl="0">
              <a:lnSpc>
                <a:spcPct val="115000"/>
              </a:lnSpc>
              <a:spcBef>
                <a:spcPts val="0"/>
              </a:spcBef>
              <a:spcAft>
                <a:spcPts val="0"/>
              </a:spcAft>
              <a:buSzPts val="2800"/>
              <a:buChar char="●"/>
            </a:pPr>
            <a:r>
              <a:rPr lang="en" sz="2800" b="1"/>
              <a:t>Create a culture of taking ownership of your faith</a:t>
            </a:r>
            <a:endParaRPr sz="2800" b="1"/>
          </a:p>
          <a:p>
            <a:pPr marL="914400" lvl="1" indent="-304165" algn="l" rtl="0">
              <a:lnSpc>
                <a:spcPct val="115000"/>
              </a:lnSpc>
              <a:spcBef>
                <a:spcPts val="0"/>
              </a:spcBef>
              <a:spcAft>
                <a:spcPts val="0"/>
              </a:spcAft>
              <a:buSzPts val="2400"/>
              <a:buChar char="○"/>
            </a:pPr>
            <a:r>
              <a:rPr lang="en" sz="2400"/>
              <a:t>Foster from grade school age and on </a:t>
            </a:r>
            <a:endParaRPr sz="2400"/>
          </a:p>
          <a:p>
            <a:pPr marL="1371600" lvl="2" indent="-304163" algn="l" rtl="0">
              <a:lnSpc>
                <a:spcPct val="115000"/>
              </a:lnSpc>
              <a:spcBef>
                <a:spcPts val="0"/>
              </a:spcBef>
              <a:spcAft>
                <a:spcPts val="0"/>
              </a:spcAft>
              <a:buSzPts val="2000"/>
              <a:buChar char="■"/>
            </a:pPr>
            <a:r>
              <a:rPr lang="en" sz="2000"/>
              <a:t>(</a:t>
            </a:r>
            <a:r>
              <a:rPr lang="en" sz="1800"/>
              <a:t>ex. junior ushers, greeters, bible presentations, liturgy readers, Christmas children's services,  musical involvement -leading worship, offering music)</a:t>
            </a:r>
            <a:endParaRPr sz="1800"/>
          </a:p>
          <a:p>
            <a:pPr marL="457200" lvl="0" indent="-325755" algn="l" rtl="0">
              <a:lnSpc>
                <a:spcPct val="115000"/>
              </a:lnSpc>
              <a:spcBef>
                <a:spcPts val="0"/>
              </a:spcBef>
              <a:spcAft>
                <a:spcPts val="0"/>
              </a:spcAft>
              <a:buSzPts val="2800"/>
              <a:buChar char="●"/>
            </a:pPr>
            <a:r>
              <a:rPr lang="en" sz="2800" b="1"/>
              <a:t>Engagement throughout the ages</a:t>
            </a:r>
            <a:endParaRPr sz="2800" b="1"/>
          </a:p>
          <a:p>
            <a:pPr marL="914400" lvl="1" indent="-304165" algn="l" rtl="0">
              <a:lnSpc>
                <a:spcPct val="115000"/>
              </a:lnSpc>
              <a:spcBef>
                <a:spcPts val="0"/>
              </a:spcBef>
              <a:spcAft>
                <a:spcPts val="0"/>
              </a:spcAft>
              <a:buSzPts val="2400"/>
              <a:buChar char="○"/>
            </a:pPr>
            <a:r>
              <a:rPr lang="en" sz="2400"/>
              <a:t>Lead by example</a:t>
            </a:r>
            <a:endParaRPr sz="2400"/>
          </a:p>
          <a:p>
            <a:pPr marL="914400" lvl="1" indent="-304165" algn="l" rtl="0">
              <a:lnSpc>
                <a:spcPct val="115000"/>
              </a:lnSpc>
              <a:spcBef>
                <a:spcPts val="0"/>
              </a:spcBef>
              <a:spcAft>
                <a:spcPts val="0"/>
              </a:spcAft>
              <a:buSzPts val="2400"/>
              <a:buChar char="○"/>
            </a:pPr>
            <a:r>
              <a:rPr lang="en" sz="2400"/>
              <a:t>Intentionally welcome in 20 somethings</a:t>
            </a:r>
            <a:endParaRPr sz="2400"/>
          </a:p>
          <a:p>
            <a:pPr marL="914400" lvl="1" indent="-304165" algn="l" rtl="0">
              <a:lnSpc>
                <a:spcPct val="115000"/>
              </a:lnSpc>
              <a:spcBef>
                <a:spcPts val="0"/>
              </a:spcBef>
              <a:spcAft>
                <a:spcPts val="0"/>
              </a:spcAft>
              <a:buSzPts val="2400"/>
              <a:buChar char="○"/>
            </a:pPr>
            <a:r>
              <a:rPr lang="en" sz="2400"/>
              <a:t>Make space for 20 somethings to serve</a:t>
            </a:r>
            <a:endParaRPr sz="2400"/>
          </a:p>
        </p:txBody>
      </p:sp>
      <p:pic>
        <p:nvPicPr>
          <p:cNvPr id="137" name="Google Shape;137;p12" descr="kit  aid  medical (provided by Getty Images)"/>
          <p:cNvPicPr preferRelativeResize="0"/>
          <p:nvPr/>
        </p:nvPicPr>
        <p:blipFill rotWithShape="1">
          <a:blip r:embed="rId3">
            <a:alphaModFix/>
          </a:blip>
          <a:srcRect/>
          <a:stretch/>
        </p:blipFill>
        <p:spPr>
          <a:xfrm>
            <a:off x="7545877" y="3171066"/>
            <a:ext cx="1370796" cy="189658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3"/>
          <p:cNvSpPr txBox="1">
            <a:spLocks noGrp="1"/>
          </p:cNvSpPr>
          <p:nvPr>
            <p:ph type="title"/>
          </p:nvPr>
        </p:nvSpPr>
        <p:spPr>
          <a:xfrm>
            <a:off x="220260" y="255454"/>
            <a:ext cx="8520600" cy="6261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SzPts val="4800"/>
              <a:buNone/>
            </a:pPr>
            <a:r>
              <a:rPr lang="en" sz="3000" b="1"/>
              <a:t>Personality</a:t>
            </a:r>
            <a:endParaRPr/>
          </a:p>
        </p:txBody>
      </p:sp>
      <p:sp>
        <p:nvSpPr>
          <p:cNvPr id="143" name="Google Shape;143;p13"/>
          <p:cNvSpPr txBox="1">
            <a:spLocks noGrp="1"/>
          </p:cNvSpPr>
          <p:nvPr>
            <p:ph type="body" idx="4294967295"/>
          </p:nvPr>
        </p:nvSpPr>
        <p:spPr>
          <a:xfrm>
            <a:off x="220260" y="881554"/>
            <a:ext cx="6317268" cy="4284906"/>
          </a:xfrm>
          <a:prstGeom prst="rect">
            <a:avLst/>
          </a:prstGeom>
          <a:noFill/>
          <a:ln>
            <a:noFill/>
          </a:ln>
        </p:spPr>
        <p:txBody>
          <a:bodyPr spcFirstLastPara="1" wrap="square" lIns="91425" tIns="91425" rIns="91425" bIns="91425" anchor="t" anchorCtr="0">
            <a:normAutofit fontScale="92500" lnSpcReduction="10000"/>
          </a:bodyPr>
          <a:lstStyle/>
          <a:p>
            <a:pPr marL="457200" lvl="0" indent="-304165" algn="l" rtl="0">
              <a:lnSpc>
                <a:spcPct val="105000"/>
              </a:lnSpc>
              <a:spcBef>
                <a:spcPts val="0"/>
              </a:spcBef>
              <a:spcAft>
                <a:spcPts val="0"/>
              </a:spcAft>
              <a:buClr>
                <a:srgbClr val="000000"/>
              </a:buClr>
              <a:buSzPct val="100000"/>
              <a:buFont typeface="Arial"/>
              <a:buChar char="●"/>
            </a:pPr>
            <a:r>
              <a:rPr lang="en" sz="2400" b="1" i="0" u="none" strike="noStrike" cap="none">
                <a:solidFill>
                  <a:schemeClr val="lt1"/>
                </a:solidFill>
              </a:rPr>
              <a:t>Identify Pastors or members of the congregation with a fire to incorporate 20 somethings </a:t>
            </a:r>
            <a:endParaRPr/>
          </a:p>
          <a:p>
            <a:pPr marL="914400" lvl="1" indent="-293369" algn="l" rtl="0">
              <a:lnSpc>
                <a:spcPct val="105000"/>
              </a:lnSpc>
              <a:spcBef>
                <a:spcPts val="600"/>
              </a:spcBef>
              <a:spcAft>
                <a:spcPts val="0"/>
              </a:spcAft>
              <a:buClr>
                <a:srgbClr val="000000"/>
              </a:buClr>
              <a:buSzPct val="100000"/>
              <a:buFont typeface="Arial"/>
              <a:buChar char="○"/>
            </a:pPr>
            <a:r>
              <a:rPr lang="en" sz="2400" b="0" i="0" u="none" strike="noStrike" cap="none">
                <a:solidFill>
                  <a:schemeClr val="lt1"/>
                </a:solidFill>
              </a:rPr>
              <a:t>Use the body of Christ</a:t>
            </a:r>
            <a:endParaRPr/>
          </a:p>
          <a:p>
            <a:pPr marL="1371600" lvl="2" indent="-293369" algn="l" rtl="0">
              <a:lnSpc>
                <a:spcPct val="105000"/>
              </a:lnSpc>
              <a:spcBef>
                <a:spcPts val="600"/>
              </a:spcBef>
              <a:spcAft>
                <a:spcPts val="0"/>
              </a:spcAft>
              <a:buClr>
                <a:srgbClr val="000000"/>
              </a:buClr>
              <a:buSzPct val="100000"/>
              <a:buFont typeface="Arial"/>
              <a:buChar char="■"/>
            </a:pPr>
            <a:r>
              <a:rPr lang="en" sz="2400" b="0" i="0" u="none" strike="noStrike" cap="none">
                <a:solidFill>
                  <a:schemeClr val="lt1"/>
                </a:solidFill>
              </a:rPr>
              <a:t>1 Corinthians 12 </a:t>
            </a:r>
            <a:endParaRPr/>
          </a:p>
          <a:p>
            <a:pPr marL="1371600" lvl="2" indent="-293369" algn="l" rtl="0">
              <a:lnSpc>
                <a:spcPct val="105000"/>
              </a:lnSpc>
              <a:spcBef>
                <a:spcPts val="600"/>
              </a:spcBef>
              <a:spcAft>
                <a:spcPts val="0"/>
              </a:spcAft>
              <a:buClr>
                <a:srgbClr val="000000"/>
              </a:buClr>
              <a:buSzPct val="100000"/>
              <a:buFont typeface="Arial"/>
              <a:buChar char="■"/>
            </a:pPr>
            <a:r>
              <a:rPr lang="en" sz="2400" b="0" i="0" u="none" strike="noStrike" cap="none">
                <a:solidFill>
                  <a:schemeClr val="lt1"/>
                </a:solidFill>
              </a:rPr>
              <a:t>“Now you are the body of Christ, and each one of you is a part of it. 28 And God has placed in the church first of all apostles, second prophets, third teachers, then miracles, then gifts of healing, of helping, of guidance, and of different kinds of tongues.” </a:t>
            </a:r>
            <a:endParaRPr/>
          </a:p>
          <a:p>
            <a:pPr marL="0" lvl="0" indent="0" algn="l" rtl="0">
              <a:lnSpc>
                <a:spcPct val="105000"/>
              </a:lnSpc>
              <a:spcBef>
                <a:spcPts val="600"/>
              </a:spcBef>
              <a:spcAft>
                <a:spcPts val="600"/>
              </a:spcAft>
              <a:buClr>
                <a:srgbClr val="000000"/>
              </a:buClr>
              <a:buSzPct val="129729"/>
              <a:buFont typeface="Arial"/>
              <a:buNone/>
            </a:pPr>
            <a:endParaRPr sz="1500" b="0" i="0" u="none" strike="noStrike" cap="none">
              <a:solidFill>
                <a:schemeClr val="lt1"/>
              </a:solidFill>
            </a:endParaRPr>
          </a:p>
        </p:txBody>
      </p:sp>
      <p:pic>
        <p:nvPicPr>
          <p:cNvPr id="144" name="Google Shape;144;p13" descr="kit  aid  medical (provided by Getty Images)"/>
          <p:cNvPicPr preferRelativeResize="0"/>
          <p:nvPr/>
        </p:nvPicPr>
        <p:blipFill rotWithShape="1">
          <a:blip r:embed="rId3">
            <a:alphaModFix/>
          </a:blip>
          <a:srcRect l="12498" r="12699"/>
          <a:stretch/>
        </p:blipFill>
        <p:spPr>
          <a:xfrm>
            <a:off x="7695319" y="3352796"/>
            <a:ext cx="1228421" cy="1535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4"/>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SzPts val="4800"/>
              <a:buNone/>
            </a:pPr>
            <a:r>
              <a:rPr lang="en" sz="3000" b="1"/>
              <a:t>Personality</a:t>
            </a:r>
            <a:endParaRPr/>
          </a:p>
        </p:txBody>
      </p:sp>
      <p:sp>
        <p:nvSpPr>
          <p:cNvPr id="150" name="Google Shape;150;p14"/>
          <p:cNvSpPr txBox="1">
            <a:spLocks noGrp="1"/>
          </p:cNvSpPr>
          <p:nvPr>
            <p:ph type="body" idx="4294967295"/>
          </p:nvPr>
        </p:nvSpPr>
        <p:spPr>
          <a:xfrm>
            <a:off x="311700" y="1053955"/>
            <a:ext cx="5375868" cy="3702378"/>
          </a:xfrm>
          <a:prstGeom prst="rect">
            <a:avLst/>
          </a:prstGeom>
          <a:noFill/>
          <a:ln>
            <a:noFill/>
          </a:ln>
        </p:spPr>
        <p:txBody>
          <a:bodyPr spcFirstLastPara="1" wrap="square" lIns="91425" tIns="91425" rIns="91425" bIns="91425" anchor="t" anchorCtr="0">
            <a:normAutofit fontScale="85000" lnSpcReduction="20000"/>
          </a:bodyPr>
          <a:lstStyle/>
          <a:p>
            <a:pPr marL="457200" lvl="0" indent="-304165" algn="l" rtl="0">
              <a:lnSpc>
                <a:spcPct val="115000"/>
              </a:lnSpc>
              <a:spcBef>
                <a:spcPts val="0"/>
              </a:spcBef>
              <a:spcAft>
                <a:spcPts val="0"/>
              </a:spcAft>
              <a:buClr>
                <a:srgbClr val="000000"/>
              </a:buClr>
              <a:buSzPct val="100000"/>
              <a:buFont typeface="Arial"/>
              <a:buChar char="●"/>
            </a:pPr>
            <a:r>
              <a:rPr lang="en" sz="2800" b="1" i="0" u="none" strike="noStrike" cap="none">
                <a:solidFill>
                  <a:schemeClr val="lt1"/>
                </a:solidFill>
              </a:rPr>
              <a:t>Be authentic</a:t>
            </a:r>
            <a:endParaRPr/>
          </a:p>
          <a:p>
            <a:pPr marL="914400" lvl="1" indent="-293369" algn="l" rtl="0">
              <a:lnSpc>
                <a:spcPct val="115000"/>
              </a:lnSpc>
              <a:spcBef>
                <a:spcPts val="600"/>
              </a:spcBef>
              <a:spcAft>
                <a:spcPts val="0"/>
              </a:spcAft>
              <a:buClr>
                <a:srgbClr val="000000"/>
              </a:buClr>
              <a:buSzPct val="100000"/>
              <a:buFont typeface="Arial"/>
              <a:buChar char="○"/>
            </a:pPr>
            <a:r>
              <a:rPr lang="en" sz="2800" b="0" i="0" u="none" strike="noStrike" cap="none">
                <a:solidFill>
                  <a:schemeClr val="lt1"/>
                </a:solidFill>
              </a:rPr>
              <a:t>It’s ok to be awkward</a:t>
            </a:r>
            <a:endParaRPr/>
          </a:p>
          <a:p>
            <a:pPr marL="457200" lvl="0" indent="-304165" algn="l" rtl="0">
              <a:lnSpc>
                <a:spcPct val="115000"/>
              </a:lnSpc>
              <a:spcBef>
                <a:spcPts val="600"/>
              </a:spcBef>
              <a:spcAft>
                <a:spcPts val="0"/>
              </a:spcAft>
              <a:buClr>
                <a:srgbClr val="000000"/>
              </a:buClr>
              <a:buSzPct val="100000"/>
              <a:buFont typeface="Arial"/>
              <a:buChar char="●"/>
            </a:pPr>
            <a:r>
              <a:rPr lang="en" sz="2800" b="1" i="0" u="none" strike="noStrike" cap="none">
                <a:solidFill>
                  <a:schemeClr val="lt1"/>
                </a:solidFill>
              </a:rPr>
              <a:t>Include examples that apply to 20 somethings in sermons</a:t>
            </a:r>
            <a:endParaRPr/>
          </a:p>
          <a:p>
            <a:pPr marL="914400" lvl="1" indent="-293369" algn="l" rtl="0">
              <a:lnSpc>
                <a:spcPct val="115000"/>
              </a:lnSpc>
              <a:spcBef>
                <a:spcPts val="600"/>
              </a:spcBef>
              <a:spcAft>
                <a:spcPts val="0"/>
              </a:spcAft>
              <a:buClr>
                <a:srgbClr val="000000"/>
              </a:buClr>
              <a:buSzPct val="100000"/>
              <a:buFont typeface="Arial"/>
              <a:buChar char="○"/>
            </a:pPr>
            <a:r>
              <a:rPr lang="en" sz="2800" b="0" i="0" u="none" strike="noStrike" cap="none">
                <a:solidFill>
                  <a:schemeClr val="lt1"/>
                </a:solidFill>
              </a:rPr>
              <a:t>(</a:t>
            </a:r>
            <a:r>
              <a:rPr lang="en" sz="2800">
                <a:solidFill>
                  <a:schemeClr val="lt1"/>
                </a:solidFill>
              </a:rPr>
              <a:t>ex.</a:t>
            </a:r>
            <a:r>
              <a:rPr lang="en" sz="2800" b="0" i="0" u="none" strike="noStrike" cap="none">
                <a:solidFill>
                  <a:schemeClr val="lt1"/>
                </a:solidFill>
              </a:rPr>
              <a:t> fostering Christian friendships, leading a Godly life in any vocation, trusting God to help you discover purpose and direction for your life)</a:t>
            </a:r>
            <a:endParaRPr/>
          </a:p>
          <a:p>
            <a:pPr marL="0" lvl="0" indent="0" algn="l" rtl="0">
              <a:lnSpc>
                <a:spcPct val="115000"/>
              </a:lnSpc>
              <a:spcBef>
                <a:spcPts val="600"/>
              </a:spcBef>
              <a:spcAft>
                <a:spcPts val="600"/>
              </a:spcAft>
              <a:buClr>
                <a:srgbClr val="000000"/>
              </a:buClr>
              <a:buSzPct val="124567"/>
              <a:buFont typeface="Arial"/>
              <a:buNone/>
            </a:pPr>
            <a:endParaRPr sz="1700" b="0" i="0" u="none" strike="noStrike" cap="none">
              <a:solidFill>
                <a:schemeClr val="lt1"/>
              </a:solidFill>
            </a:endParaRPr>
          </a:p>
        </p:txBody>
      </p:sp>
      <p:pic>
        <p:nvPicPr>
          <p:cNvPr id="151" name="Google Shape;151;p14" descr="kit  aid  medical (provided by Getty Images)"/>
          <p:cNvPicPr preferRelativeResize="0"/>
          <p:nvPr/>
        </p:nvPicPr>
        <p:blipFill rotWithShape="1">
          <a:blip r:embed="rId3">
            <a:alphaModFix/>
          </a:blip>
          <a:srcRect t="12984" r="5" b="6809"/>
          <a:stretch/>
        </p:blipFill>
        <p:spPr>
          <a:xfrm>
            <a:off x="7136493" y="2904384"/>
            <a:ext cx="1695807" cy="18477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287080" y="646925"/>
            <a:ext cx="2859763" cy="6261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SzPts val="4800"/>
              <a:buNone/>
            </a:pPr>
            <a:r>
              <a:rPr lang="en" sz="3000" b="1"/>
              <a:t>Relationships</a:t>
            </a:r>
            <a:endParaRPr/>
          </a:p>
        </p:txBody>
      </p:sp>
      <p:sp>
        <p:nvSpPr>
          <p:cNvPr id="157" name="Google Shape;157;p15"/>
          <p:cNvSpPr txBox="1">
            <a:spLocks noGrp="1"/>
          </p:cNvSpPr>
          <p:nvPr>
            <p:ph type="body" idx="4294967295"/>
          </p:nvPr>
        </p:nvSpPr>
        <p:spPr>
          <a:xfrm>
            <a:off x="574598" y="1273025"/>
            <a:ext cx="6464004" cy="3264408"/>
          </a:xfrm>
          <a:prstGeom prst="rect">
            <a:avLst/>
          </a:prstGeom>
          <a:noFill/>
          <a:ln>
            <a:noFill/>
          </a:ln>
        </p:spPr>
        <p:txBody>
          <a:bodyPr spcFirstLastPara="1" wrap="square" lIns="91425" tIns="91425" rIns="91425" bIns="91425" anchor="t" anchorCtr="0">
            <a:noAutofit/>
          </a:bodyPr>
          <a:lstStyle/>
          <a:p>
            <a:pPr marL="457200" lvl="0" indent="-317500" algn="l" rtl="0">
              <a:lnSpc>
                <a:spcPct val="105000"/>
              </a:lnSpc>
              <a:spcBef>
                <a:spcPts val="0"/>
              </a:spcBef>
              <a:spcAft>
                <a:spcPts val="0"/>
              </a:spcAft>
              <a:buClr>
                <a:srgbClr val="000000"/>
              </a:buClr>
              <a:buSzPts val="1400"/>
              <a:buFont typeface="Arial"/>
              <a:buChar char="●"/>
            </a:pPr>
            <a:r>
              <a:rPr lang="en" sz="2800" b="0" i="0" u="none" strike="noStrike" cap="none">
                <a:solidFill>
                  <a:schemeClr val="lt1"/>
                </a:solidFill>
              </a:rPr>
              <a:t>Identify -  the 20 somethings in your church currently</a:t>
            </a:r>
            <a:endParaRPr/>
          </a:p>
          <a:p>
            <a:pPr marL="457200" lvl="0" indent="-317500" algn="l" rtl="0">
              <a:lnSpc>
                <a:spcPct val="105000"/>
              </a:lnSpc>
              <a:spcBef>
                <a:spcPts val="600"/>
              </a:spcBef>
              <a:spcAft>
                <a:spcPts val="0"/>
              </a:spcAft>
              <a:buClr>
                <a:srgbClr val="000000"/>
              </a:buClr>
              <a:buSzPts val="1400"/>
              <a:buFont typeface="Arial"/>
              <a:buChar char="●"/>
            </a:pPr>
            <a:r>
              <a:rPr lang="en" sz="2800" b="0" i="0" u="none" strike="noStrike" cap="none">
                <a:solidFill>
                  <a:schemeClr val="lt1"/>
                </a:solidFill>
              </a:rPr>
              <a:t>Foster - individual relationships with them</a:t>
            </a:r>
            <a:endParaRPr/>
          </a:p>
          <a:p>
            <a:pPr marL="457200" lvl="0" indent="-317500" algn="l" rtl="0">
              <a:lnSpc>
                <a:spcPct val="105000"/>
              </a:lnSpc>
              <a:spcBef>
                <a:spcPts val="600"/>
              </a:spcBef>
              <a:spcAft>
                <a:spcPts val="600"/>
              </a:spcAft>
              <a:buClr>
                <a:srgbClr val="000000"/>
              </a:buClr>
              <a:buSzPts val="1400"/>
              <a:buFont typeface="Arial"/>
              <a:buChar char="●"/>
            </a:pPr>
            <a:r>
              <a:rPr lang="en" sz="2800">
                <a:solidFill>
                  <a:schemeClr val="lt1"/>
                </a:solidFill>
              </a:rPr>
              <a:t>Nurture – relationships from youth group and on</a:t>
            </a:r>
            <a:endParaRPr sz="2800" b="0" i="0" u="none" strike="noStrike" cap="none">
              <a:solidFill>
                <a:schemeClr val="lt1"/>
              </a:solidFill>
            </a:endParaRPr>
          </a:p>
        </p:txBody>
      </p:sp>
      <p:pic>
        <p:nvPicPr>
          <p:cNvPr id="158" name="Google Shape;158;p15" descr="kit  aid  medical (provided by Getty Images)"/>
          <p:cNvPicPr preferRelativeResize="0"/>
          <p:nvPr/>
        </p:nvPicPr>
        <p:blipFill rotWithShape="1">
          <a:blip r:embed="rId3">
            <a:alphaModFix/>
          </a:blip>
          <a:srcRect l="12498" r="12699"/>
          <a:stretch/>
        </p:blipFill>
        <p:spPr>
          <a:xfrm>
            <a:off x="7419372" y="3090440"/>
            <a:ext cx="1447651" cy="165971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7"/>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What’s working for us</a:t>
            </a:r>
            <a:endParaRPr/>
          </a:p>
        </p:txBody>
      </p:sp>
      <p:sp>
        <p:nvSpPr>
          <p:cNvPr id="171" name="Google Shape;171;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75268"/>
              <a:buNone/>
            </a:pPr>
            <a:r>
              <a:rPr lang="en" sz="2400"/>
              <a:t>Youth Group</a:t>
            </a:r>
            <a:endParaRPr sz="2400"/>
          </a:p>
          <a:p>
            <a:pPr marL="457200" lvl="0" indent="-317500" algn="l" rtl="0">
              <a:lnSpc>
                <a:spcPct val="115000"/>
              </a:lnSpc>
              <a:spcBef>
                <a:spcPts val="1200"/>
              </a:spcBef>
              <a:spcAft>
                <a:spcPts val="0"/>
              </a:spcAft>
              <a:buSzPct val="75268"/>
              <a:buChar char="●"/>
            </a:pPr>
            <a:r>
              <a:rPr lang="en" sz="2400"/>
              <a:t>Culvers Nights and other volunteer nights</a:t>
            </a:r>
            <a:endParaRPr sz="2400"/>
          </a:p>
          <a:p>
            <a:pPr marL="457200" lvl="0" indent="-317500" algn="l" rtl="0">
              <a:lnSpc>
                <a:spcPct val="115000"/>
              </a:lnSpc>
              <a:spcBef>
                <a:spcPts val="0"/>
              </a:spcBef>
              <a:spcAft>
                <a:spcPts val="0"/>
              </a:spcAft>
              <a:buSzPct val="75268"/>
              <a:buChar char="●"/>
            </a:pPr>
            <a:r>
              <a:rPr lang="en" sz="2400"/>
              <a:t>WLC worship nights (partnering with local Christian Colleges)</a:t>
            </a:r>
            <a:endParaRPr sz="2400"/>
          </a:p>
          <a:p>
            <a:pPr marL="457200" lvl="0" indent="-317500" algn="l" rtl="0">
              <a:lnSpc>
                <a:spcPct val="115000"/>
              </a:lnSpc>
              <a:spcBef>
                <a:spcPts val="0"/>
              </a:spcBef>
              <a:spcAft>
                <a:spcPts val="0"/>
              </a:spcAft>
              <a:buSzPct val="75268"/>
              <a:buChar char="●"/>
            </a:pPr>
            <a:r>
              <a:rPr lang="en" sz="2400"/>
              <a:t>College care packages and crumble cookies</a:t>
            </a:r>
            <a:endParaRPr sz="2400"/>
          </a:p>
          <a:p>
            <a:pPr marL="457200" lvl="0" indent="-317500" algn="l" rtl="0">
              <a:lnSpc>
                <a:spcPct val="115000"/>
              </a:lnSpc>
              <a:spcBef>
                <a:spcPts val="0"/>
              </a:spcBef>
              <a:spcAft>
                <a:spcPts val="0"/>
              </a:spcAft>
              <a:buSzPct val="75268"/>
              <a:buChar char="●"/>
            </a:pPr>
            <a:r>
              <a:rPr lang="en" sz="2400"/>
              <a:t>Junior ushers</a:t>
            </a:r>
            <a:endParaRPr sz="2400"/>
          </a:p>
          <a:p>
            <a:pPr marL="457200" lvl="0" indent="-317500" algn="l" rtl="0">
              <a:lnSpc>
                <a:spcPct val="115000"/>
              </a:lnSpc>
              <a:spcBef>
                <a:spcPts val="0"/>
              </a:spcBef>
              <a:spcAft>
                <a:spcPts val="0"/>
              </a:spcAft>
              <a:buSzPct val="75268"/>
              <a:buChar char="●"/>
            </a:pPr>
            <a:r>
              <a:rPr lang="en" sz="2400"/>
              <a:t>Reading liturgy after confirmation</a:t>
            </a:r>
            <a:endParaRPr sz="2400"/>
          </a:p>
          <a:p>
            <a:pPr marL="0" lvl="0" indent="0" algn="l" rtl="0">
              <a:lnSpc>
                <a:spcPct val="115000"/>
              </a:lnSpc>
              <a:spcBef>
                <a:spcPts val="1200"/>
              </a:spcBef>
              <a:spcAft>
                <a:spcPts val="0"/>
              </a:spcAft>
              <a:buSzPct val="129032"/>
              <a:buNone/>
            </a:pPr>
            <a:endParaRPr/>
          </a:p>
          <a:p>
            <a:pPr marL="0" lvl="0" indent="0" algn="l" rtl="0">
              <a:lnSpc>
                <a:spcPct val="115000"/>
              </a:lnSpc>
              <a:spcBef>
                <a:spcPts val="1200"/>
              </a:spcBef>
              <a:spcAft>
                <a:spcPts val="1200"/>
              </a:spcAft>
              <a:buSzPct val="129032"/>
              <a:buNone/>
            </a:pPr>
            <a:endParaRPr/>
          </a:p>
        </p:txBody>
      </p:sp>
      <p:pic>
        <p:nvPicPr>
          <p:cNvPr id="172" name="Google Shape;172;p17" descr="kit  aid  medical (provided by Getty Images)"/>
          <p:cNvPicPr preferRelativeResize="0"/>
          <p:nvPr/>
        </p:nvPicPr>
        <p:blipFill rotWithShape="1">
          <a:blip r:embed="rId3">
            <a:alphaModFix/>
          </a:blip>
          <a:srcRect/>
          <a:stretch/>
        </p:blipFill>
        <p:spPr>
          <a:xfrm>
            <a:off x="3095049" y="3666549"/>
            <a:ext cx="1476951" cy="1476951"/>
          </a:xfrm>
          <a:prstGeom prst="rect">
            <a:avLst/>
          </a:prstGeom>
          <a:noFill/>
          <a:ln>
            <a:noFill/>
          </a:ln>
        </p:spPr>
      </p:pic>
      <p:sp>
        <p:nvSpPr>
          <p:cNvPr id="173" name="Google Shape;173;p17"/>
          <p:cNvSpPr/>
          <p:nvPr/>
        </p:nvSpPr>
        <p:spPr>
          <a:xfrm>
            <a:off x="4572000" y="0"/>
            <a:ext cx="3974523" cy="5143500"/>
          </a:xfrm>
          <a:prstGeom prst="rect">
            <a:avLst/>
          </a:prstGeom>
          <a:solidFill>
            <a:srgbClr val="FFFFFF"/>
          </a:solidFill>
          <a:ln>
            <a:noFill/>
          </a:ln>
        </p:spPr>
        <p:txBody>
          <a:bodyPr/>
          <a:lstStyle/>
          <a:p>
            <a:endParaRPr lang="en-US"/>
          </a:p>
        </p:txBody>
      </p:sp>
      <p:pic>
        <p:nvPicPr>
          <p:cNvPr id="3" name="Picture 2">
            <a:extLst>
              <a:ext uri="{FF2B5EF4-FFF2-40B4-BE49-F238E27FC236}">
                <a16:creationId xmlns:a16="http://schemas.microsoft.com/office/drawing/2014/main" id="{5C763638-E4A9-7553-94EA-CE4BC7A289C6}"/>
              </a:ext>
            </a:extLst>
          </p:cNvPr>
          <p:cNvPicPr>
            <a:picLocks noChangeAspect="1"/>
          </p:cNvPicPr>
          <p:nvPr/>
        </p:nvPicPr>
        <p:blipFill>
          <a:blip r:embed="rId4"/>
          <a:stretch>
            <a:fillRect/>
          </a:stretch>
        </p:blipFill>
        <p:spPr>
          <a:xfrm>
            <a:off x="4874638" y="206734"/>
            <a:ext cx="3814774" cy="493676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8"/>
          <p:cNvSpPr txBox="1">
            <a:spLocks noGrp="1"/>
          </p:cNvSpPr>
          <p:nvPr>
            <p:ph type="title"/>
          </p:nvPr>
        </p:nvSpPr>
        <p:spPr>
          <a:xfrm>
            <a:off x="155849" y="367401"/>
            <a:ext cx="8832301" cy="511475"/>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What’s working for us: 20 somethings involvement</a:t>
            </a:r>
            <a:br>
              <a:rPr lang="en"/>
            </a:br>
            <a:endParaRPr/>
          </a:p>
        </p:txBody>
      </p:sp>
      <p:sp>
        <p:nvSpPr>
          <p:cNvPr id="179" name="Google Shape;179;p18"/>
          <p:cNvSpPr txBox="1">
            <a:spLocks noGrp="1"/>
          </p:cNvSpPr>
          <p:nvPr>
            <p:ph type="body" idx="2"/>
          </p:nvPr>
        </p:nvSpPr>
        <p:spPr>
          <a:xfrm>
            <a:off x="4398264" y="878876"/>
            <a:ext cx="4745736" cy="4568875"/>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SzPts val="1400"/>
              <a:buChar char="●"/>
            </a:pPr>
            <a:r>
              <a:rPr lang="en" sz="2000"/>
              <a:t>Incorporating in services</a:t>
            </a:r>
            <a:endParaRPr sz="2000"/>
          </a:p>
          <a:p>
            <a:pPr marL="914400" lvl="1" indent="-304800" algn="l" rtl="0">
              <a:lnSpc>
                <a:spcPct val="115000"/>
              </a:lnSpc>
              <a:spcBef>
                <a:spcPts val="0"/>
              </a:spcBef>
              <a:spcAft>
                <a:spcPts val="0"/>
              </a:spcAft>
              <a:buSzPts val="1200"/>
              <a:buChar char="○"/>
            </a:pPr>
            <a:r>
              <a:rPr lang="en" sz="2000"/>
              <a:t>Playing piano, singing in praise band</a:t>
            </a:r>
            <a:endParaRPr sz="2000"/>
          </a:p>
          <a:p>
            <a:pPr marL="457200" lvl="0" indent="-317500" algn="l" rtl="0">
              <a:lnSpc>
                <a:spcPct val="115000"/>
              </a:lnSpc>
              <a:spcBef>
                <a:spcPts val="0"/>
              </a:spcBef>
              <a:spcAft>
                <a:spcPts val="0"/>
              </a:spcAft>
              <a:buSzPts val="1400"/>
              <a:buChar char="●"/>
            </a:pPr>
            <a:r>
              <a:rPr lang="en" sz="2000"/>
              <a:t>Worship nights</a:t>
            </a:r>
            <a:endParaRPr sz="2000"/>
          </a:p>
          <a:p>
            <a:pPr marL="457200" lvl="0" indent="-317500" algn="l" rtl="0">
              <a:lnSpc>
                <a:spcPct val="115000"/>
              </a:lnSpc>
              <a:spcBef>
                <a:spcPts val="0"/>
              </a:spcBef>
              <a:spcAft>
                <a:spcPts val="0"/>
              </a:spcAft>
              <a:buSzPts val="1400"/>
              <a:buChar char="●"/>
            </a:pPr>
            <a:r>
              <a:rPr lang="en" sz="2000"/>
              <a:t>Growth groups</a:t>
            </a:r>
            <a:endParaRPr sz="2000"/>
          </a:p>
          <a:p>
            <a:pPr marL="457200" lvl="0" indent="-317500" algn="l" rtl="0">
              <a:lnSpc>
                <a:spcPct val="115000"/>
              </a:lnSpc>
              <a:spcBef>
                <a:spcPts val="0"/>
              </a:spcBef>
              <a:spcAft>
                <a:spcPts val="0"/>
              </a:spcAft>
              <a:buSzPts val="1400"/>
              <a:buChar char="●"/>
            </a:pPr>
            <a:r>
              <a:rPr lang="en" sz="2000"/>
              <a:t>Leading AV</a:t>
            </a:r>
            <a:endParaRPr sz="2000"/>
          </a:p>
          <a:p>
            <a:pPr marL="457200" lvl="0" indent="-317500" algn="l" rtl="0">
              <a:lnSpc>
                <a:spcPct val="115000"/>
              </a:lnSpc>
              <a:spcBef>
                <a:spcPts val="0"/>
              </a:spcBef>
              <a:spcAft>
                <a:spcPts val="0"/>
              </a:spcAft>
              <a:buSzPts val="1400"/>
              <a:buChar char="●"/>
            </a:pPr>
            <a:r>
              <a:rPr lang="en" sz="2000"/>
              <a:t>Personal connections with the Pastors and other Elders in the church </a:t>
            </a:r>
            <a:endParaRPr sz="2000"/>
          </a:p>
        </p:txBody>
      </p:sp>
      <p:pic>
        <p:nvPicPr>
          <p:cNvPr id="180" name="Google Shape;180;p18" descr="A group of people playing instruments on a stage&#10;&#10;AI-generated content may be incorrect."/>
          <p:cNvPicPr preferRelativeResize="0"/>
          <p:nvPr/>
        </p:nvPicPr>
        <p:blipFill rotWithShape="1">
          <a:blip r:embed="rId3">
            <a:alphaModFix/>
          </a:blip>
          <a:srcRect/>
          <a:stretch/>
        </p:blipFill>
        <p:spPr>
          <a:xfrm>
            <a:off x="320040" y="1215875"/>
            <a:ext cx="4078224" cy="30586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9"/>
          <p:cNvSpPr txBox="1">
            <a:spLocks noGrp="1"/>
          </p:cNvSpPr>
          <p:nvPr>
            <p:ph type="title"/>
          </p:nvPr>
        </p:nvSpPr>
        <p:spPr>
          <a:xfrm>
            <a:off x="311700" y="709650"/>
            <a:ext cx="8520600" cy="6261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To summarize CPR</a:t>
            </a:r>
            <a:endParaRPr/>
          </a:p>
        </p:txBody>
      </p:sp>
      <p:sp>
        <p:nvSpPr>
          <p:cNvPr id="186" name="Google Shape;186;p19"/>
          <p:cNvSpPr txBox="1">
            <a:spLocks noGrp="1"/>
          </p:cNvSpPr>
          <p:nvPr>
            <p:ph type="body" idx="1"/>
          </p:nvPr>
        </p:nvSpPr>
        <p:spPr>
          <a:xfrm>
            <a:off x="676711" y="1335750"/>
            <a:ext cx="736035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2800"/>
              <a:t>Create a culture </a:t>
            </a:r>
            <a:endParaRPr/>
          </a:p>
          <a:p>
            <a:pPr marL="457200" lvl="0" indent="-342900" algn="l" rtl="0">
              <a:lnSpc>
                <a:spcPct val="115000"/>
              </a:lnSpc>
              <a:spcBef>
                <a:spcPts val="0"/>
              </a:spcBef>
              <a:spcAft>
                <a:spcPts val="0"/>
              </a:spcAft>
              <a:buSzPts val="1800"/>
              <a:buChar char="●"/>
            </a:pPr>
            <a:r>
              <a:rPr lang="en" sz="2800"/>
              <a:t>Be authentic and welcoming</a:t>
            </a:r>
            <a:endParaRPr sz="2800"/>
          </a:p>
          <a:p>
            <a:pPr marL="457200" lvl="0" indent="-342900" algn="l" rtl="0">
              <a:lnSpc>
                <a:spcPct val="115000"/>
              </a:lnSpc>
              <a:spcBef>
                <a:spcPts val="0"/>
              </a:spcBef>
              <a:spcAft>
                <a:spcPts val="0"/>
              </a:spcAft>
              <a:buSzPts val="1800"/>
              <a:buChar char="●"/>
            </a:pPr>
            <a:r>
              <a:rPr lang="en" sz="2800"/>
              <a:t>Build relationships</a:t>
            </a:r>
            <a:endParaRPr/>
          </a:p>
          <a:p>
            <a:pPr marL="457200" lvl="0" indent="-342900" algn="l" rtl="0">
              <a:lnSpc>
                <a:spcPct val="115000"/>
              </a:lnSpc>
              <a:spcBef>
                <a:spcPts val="0"/>
              </a:spcBef>
              <a:spcAft>
                <a:spcPts val="0"/>
              </a:spcAft>
              <a:buSzPts val="1800"/>
              <a:buChar char="●"/>
            </a:pPr>
            <a:r>
              <a:rPr lang="en" sz="2800"/>
              <a:t>Always stop and assess if you have a pulse </a:t>
            </a:r>
            <a:endParaRPr/>
          </a:p>
          <a:p>
            <a:pPr marL="914400" lvl="1" indent="-342900" algn="l" rtl="0">
              <a:lnSpc>
                <a:spcPct val="115000"/>
              </a:lnSpc>
              <a:spcBef>
                <a:spcPts val="0"/>
              </a:spcBef>
              <a:spcAft>
                <a:spcPts val="0"/>
              </a:spcAft>
              <a:buSzPts val="1800"/>
              <a:buChar char="●"/>
            </a:pPr>
            <a:r>
              <a:rPr lang="en" sz="2400"/>
              <a:t>(ex. is what we’re doing working?)</a:t>
            </a:r>
            <a:endParaRPr sz="2400"/>
          </a:p>
          <a:p>
            <a:pPr marL="457200" lvl="0" indent="-342900" algn="l" rtl="0">
              <a:lnSpc>
                <a:spcPct val="115000"/>
              </a:lnSpc>
              <a:spcBef>
                <a:spcPts val="0"/>
              </a:spcBef>
              <a:spcAft>
                <a:spcPts val="0"/>
              </a:spcAft>
              <a:buSzPts val="1800"/>
              <a:buChar char="●"/>
            </a:pPr>
            <a:r>
              <a:rPr lang="en" sz="2800"/>
              <a:t>In all things God’s Will be done!</a:t>
            </a:r>
            <a:endParaRPr sz="2800"/>
          </a:p>
        </p:txBody>
      </p:sp>
      <p:pic>
        <p:nvPicPr>
          <p:cNvPr id="187" name="Google Shape;187;p19" descr="kit  aid  medical (provided by Getty Images)"/>
          <p:cNvPicPr preferRelativeResize="0"/>
          <p:nvPr/>
        </p:nvPicPr>
        <p:blipFill rotWithShape="1">
          <a:blip r:embed="rId3">
            <a:alphaModFix/>
          </a:blip>
          <a:srcRect/>
          <a:stretch/>
        </p:blipFill>
        <p:spPr>
          <a:xfrm>
            <a:off x="7516200" y="0"/>
            <a:ext cx="1627802" cy="16278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0"/>
          <p:cNvSpPr txBox="1">
            <a:spLocks noGrp="1"/>
          </p:cNvSpPr>
          <p:nvPr>
            <p:ph type="title"/>
          </p:nvPr>
        </p:nvSpPr>
        <p:spPr>
          <a:xfrm>
            <a:off x="311700" y="1766700"/>
            <a:ext cx="8520600" cy="16101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a:t>Q&amp;A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3" name="Online Media 2" descr="First Aid Fail - The Office US">
            <a:hlinkClick r:id="" action="ppaction://media"/>
            <a:extLst>
              <a:ext uri="{FF2B5EF4-FFF2-40B4-BE49-F238E27FC236}">
                <a16:creationId xmlns:a16="http://schemas.microsoft.com/office/drawing/2014/main" id="{2E128AFF-70FD-50EC-D19E-AE610348F646}"/>
              </a:ext>
            </a:extLst>
          </p:cNvPr>
          <p:cNvPicPr>
            <a:picLocks noRot="1" noChangeAspect="1"/>
          </p:cNvPicPr>
          <p:nvPr>
            <a:videoFile r:link="rId1"/>
          </p:nvPr>
        </p:nvPicPr>
        <p:blipFill>
          <a:blip r:embed="rId4"/>
          <a:stretch>
            <a:fillRect/>
          </a:stretch>
        </p:blipFill>
        <p:spPr>
          <a:xfrm>
            <a:off x="541176" y="294334"/>
            <a:ext cx="7949681" cy="449157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1"/>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
              <a:t>Thank you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3"/>
          <p:cNvSpPr txBox="1">
            <a:spLocks noGrp="1"/>
          </p:cNvSpPr>
          <p:nvPr>
            <p:ph type="title"/>
          </p:nvPr>
        </p:nvSpPr>
        <p:spPr>
          <a:xfrm>
            <a:off x="509550" y="1423875"/>
            <a:ext cx="8124900" cy="17982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800"/>
              <a:buNone/>
            </a:pPr>
            <a:r>
              <a:rPr lang="en"/>
              <a:t>Who are we?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267095" y="2247861"/>
            <a:ext cx="4840163" cy="16101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90000"/>
              </a:lnSpc>
              <a:spcBef>
                <a:spcPts val="0"/>
              </a:spcBef>
              <a:spcAft>
                <a:spcPts val="0"/>
              </a:spcAft>
              <a:buSzPts val="10000"/>
              <a:buNone/>
            </a:pPr>
            <a:r>
              <a:rPr lang="en" sz="8500" dirty="0"/>
              <a:t>Pastor Clark </a:t>
            </a:r>
            <a:br>
              <a:rPr lang="en" sz="8500" dirty="0"/>
            </a:br>
            <a:r>
              <a:rPr lang="en" sz="8500" dirty="0"/>
              <a:t>(PC)</a:t>
            </a:r>
            <a:endParaRPr dirty="0"/>
          </a:p>
        </p:txBody>
      </p:sp>
      <p:pic>
        <p:nvPicPr>
          <p:cNvPr id="3" name="Picture 2">
            <a:extLst>
              <a:ext uri="{FF2B5EF4-FFF2-40B4-BE49-F238E27FC236}">
                <a16:creationId xmlns:a16="http://schemas.microsoft.com/office/drawing/2014/main" id="{9D46E78D-DF5A-0A98-2E2B-562A9D5D5B2D}"/>
              </a:ext>
            </a:extLst>
          </p:cNvPr>
          <p:cNvPicPr>
            <a:picLocks noChangeAspect="1"/>
          </p:cNvPicPr>
          <p:nvPr/>
        </p:nvPicPr>
        <p:blipFill>
          <a:blip r:embed="rId3"/>
          <a:stretch>
            <a:fillRect/>
          </a:stretch>
        </p:blipFill>
        <p:spPr>
          <a:xfrm rot="5400000">
            <a:off x="4775199" y="624115"/>
            <a:ext cx="4992916" cy="374468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5"/>
          <p:cNvSpPr txBox="1">
            <a:spLocks noGrp="1"/>
          </p:cNvSpPr>
          <p:nvPr>
            <p:ph type="title"/>
          </p:nvPr>
        </p:nvSpPr>
        <p:spPr>
          <a:xfrm>
            <a:off x="311700" y="1233100"/>
            <a:ext cx="8520600" cy="1610100"/>
          </a:xfrm>
          <a:prstGeom prst="rect">
            <a:avLst/>
          </a:prstGeom>
          <a:noFill/>
          <a:ln>
            <a:noFill/>
          </a:ln>
        </p:spPr>
        <p:txBody>
          <a:bodyPr spcFirstLastPara="1" wrap="square" lIns="91425" tIns="91425" rIns="91425" bIns="91425" anchor="b" anchorCtr="0">
            <a:normAutofit/>
          </a:bodyPr>
          <a:lstStyle/>
          <a:p>
            <a:pPr marL="0" lvl="0" indent="0" algn="ctr" rtl="0">
              <a:lnSpc>
                <a:spcPct val="90000"/>
              </a:lnSpc>
              <a:spcBef>
                <a:spcPts val="0"/>
              </a:spcBef>
              <a:spcAft>
                <a:spcPts val="0"/>
              </a:spcAft>
              <a:buSzPts val="10000"/>
              <a:buNone/>
            </a:pPr>
            <a:r>
              <a:rPr lang="en" sz="7800"/>
              <a:t>Abby, Stella, Jared</a:t>
            </a:r>
            <a:endParaRPr/>
          </a:p>
        </p:txBody>
      </p:sp>
      <p:sp>
        <p:nvSpPr>
          <p:cNvPr id="83" name="Google Shape;83;p5"/>
          <p:cNvSpPr txBox="1">
            <a:spLocks noGrp="1"/>
          </p:cNvSpPr>
          <p:nvPr>
            <p:ph type="body" idx="1"/>
          </p:nvPr>
        </p:nvSpPr>
        <p:spPr>
          <a:xfrm>
            <a:off x="311700" y="2919450"/>
            <a:ext cx="8520600" cy="1071600"/>
          </a:xfrm>
          <a:prstGeom prst="rect">
            <a:avLst/>
          </a:prstGeom>
          <a:noFill/>
          <a:ln>
            <a:noFill/>
          </a:ln>
        </p:spPr>
        <p:txBody>
          <a:bodyPr spcFirstLastPara="1" wrap="square" lIns="91425" tIns="91425" rIns="91425" bIns="91425" anchor="t" anchorCtr="0">
            <a:normAutofit/>
          </a:bodyPr>
          <a:lstStyle/>
          <a:p>
            <a:pPr marL="152400" lvl="0" indent="0" algn="ctr" rtl="0">
              <a:lnSpc>
                <a:spcPct val="115000"/>
              </a:lnSpc>
              <a:spcBef>
                <a:spcPts val="0"/>
              </a:spcBef>
              <a:spcAft>
                <a:spcPts val="600"/>
              </a:spcAft>
              <a:buSzPts val="12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6"/>
          <p:cNvSpPr txBox="1">
            <a:spLocks noGrp="1"/>
          </p:cNvSpPr>
          <p:nvPr>
            <p:ph type="title"/>
          </p:nvPr>
        </p:nvSpPr>
        <p:spPr>
          <a:xfrm>
            <a:off x="502200" y="643519"/>
            <a:ext cx="1233731" cy="6261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SzPct val="111111"/>
              <a:buNone/>
            </a:pPr>
            <a:r>
              <a:rPr lang="en"/>
              <a:t>Goals</a:t>
            </a:r>
            <a:endParaRPr/>
          </a:p>
        </p:txBody>
      </p:sp>
      <p:sp>
        <p:nvSpPr>
          <p:cNvPr id="89" name="Google Shape;89;p6"/>
          <p:cNvSpPr txBox="1">
            <a:spLocks noGrp="1"/>
          </p:cNvSpPr>
          <p:nvPr>
            <p:ph type="body" idx="4294967295"/>
          </p:nvPr>
        </p:nvSpPr>
        <p:spPr>
          <a:xfrm>
            <a:off x="859388" y="1269619"/>
            <a:ext cx="1905244" cy="1778794"/>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Arial"/>
              <a:buChar char="●"/>
            </a:pPr>
            <a:r>
              <a:rPr lang="en" sz="2800" b="0" i="0" u="none" strike="noStrike" cap="none">
                <a:solidFill>
                  <a:schemeClr val="dk1"/>
                </a:solidFill>
              </a:rPr>
              <a:t>Explain </a:t>
            </a:r>
            <a:endParaRPr/>
          </a:p>
          <a:p>
            <a:pPr marL="457200" lvl="0" indent="-342900" algn="l" rtl="0">
              <a:lnSpc>
                <a:spcPct val="115000"/>
              </a:lnSpc>
              <a:spcBef>
                <a:spcPts val="600"/>
              </a:spcBef>
              <a:spcAft>
                <a:spcPts val="0"/>
              </a:spcAft>
              <a:buClr>
                <a:srgbClr val="000000"/>
              </a:buClr>
              <a:buSzPts val="1800"/>
              <a:buFont typeface="Arial"/>
              <a:buChar char="●"/>
            </a:pPr>
            <a:r>
              <a:rPr lang="en" sz="2800" b="0" i="0" u="none" strike="noStrike" cap="none">
                <a:solidFill>
                  <a:schemeClr val="dk1"/>
                </a:solidFill>
              </a:rPr>
              <a:t>Provide </a:t>
            </a:r>
            <a:endParaRPr/>
          </a:p>
          <a:p>
            <a:pPr marL="457200" lvl="0" indent="-342900" algn="l" rtl="0">
              <a:lnSpc>
                <a:spcPct val="115000"/>
              </a:lnSpc>
              <a:spcBef>
                <a:spcPts val="600"/>
              </a:spcBef>
              <a:spcAft>
                <a:spcPts val="600"/>
              </a:spcAft>
              <a:buClr>
                <a:srgbClr val="000000"/>
              </a:buClr>
              <a:buSzPts val="1800"/>
              <a:buFont typeface="Arial"/>
              <a:buChar char="●"/>
            </a:pPr>
            <a:r>
              <a:rPr lang="en" sz="2800" b="0" i="0" u="none" strike="noStrike" cap="none">
                <a:solidFill>
                  <a:schemeClr val="dk1"/>
                </a:solidFill>
              </a:rPr>
              <a:t>Discuss</a:t>
            </a:r>
            <a:endParaRPr/>
          </a:p>
        </p:txBody>
      </p:sp>
      <p:pic>
        <p:nvPicPr>
          <p:cNvPr id="90" name="Google Shape;90;p6" descr="A person wearing glasses and a tie&#10;&#10;AI-generated content may be incorrect."/>
          <p:cNvPicPr preferRelativeResize="0"/>
          <p:nvPr/>
        </p:nvPicPr>
        <p:blipFill rotWithShape="1">
          <a:blip r:embed="rId3">
            <a:alphaModFix/>
          </a:blip>
          <a:srcRect l="9238" r="4738" b="-1"/>
          <a:stretch/>
        </p:blipFill>
        <p:spPr>
          <a:xfrm>
            <a:off x="3912393" y="772181"/>
            <a:ext cx="4069800" cy="32644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7"/>
          <p:cNvSpPr txBox="1">
            <a:spLocks noGrp="1"/>
          </p:cNvSpPr>
          <p:nvPr>
            <p:ph type="title"/>
          </p:nvPr>
        </p:nvSpPr>
        <p:spPr>
          <a:xfrm>
            <a:off x="454998" y="581850"/>
            <a:ext cx="2760684" cy="6261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SzPts val="4800"/>
              <a:buNone/>
            </a:pPr>
            <a:r>
              <a:rPr lang="en" sz="3000" b="1" dirty="0"/>
              <a:t>Brainstorming </a:t>
            </a:r>
            <a:endParaRPr dirty="0"/>
          </a:p>
        </p:txBody>
      </p:sp>
      <p:sp>
        <p:nvSpPr>
          <p:cNvPr id="96" name="Google Shape;96;p7"/>
          <p:cNvSpPr txBox="1">
            <a:spLocks noGrp="1"/>
          </p:cNvSpPr>
          <p:nvPr>
            <p:ph type="body" idx="4294967295"/>
          </p:nvPr>
        </p:nvSpPr>
        <p:spPr>
          <a:xfrm>
            <a:off x="311700" y="1207950"/>
            <a:ext cx="4595966" cy="3264408"/>
          </a:xfrm>
          <a:prstGeom prst="rect">
            <a:avLst/>
          </a:prstGeom>
          <a:noFill/>
          <a:ln>
            <a:noFill/>
          </a:ln>
        </p:spPr>
        <p:txBody>
          <a:bodyPr spcFirstLastPara="1" wrap="square" lIns="91425" tIns="91425" rIns="91425" bIns="91425" anchor="t" anchorCtr="0">
            <a:normAutofit fontScale="92500" lnSpcReduction="20000"/>
          </a:bodyPr>
          <a:lstStyle/>
          <a:p>
            <a:pPr marL="114300" lvl="0" indent="0" algn="l" rtl="0">
              <a:lnSpc>
                <a:spcPct val="115000"/>
              </a:lnSpc>
              <a:spcBef>
                <a:spcPts val="0"/>
              </a:spcBef>
              <a:spcAft>
                <a:spcPts val="0"/>
              </a:spcAft>
              <a:buClr>
                <a:srgbClr val="000000"/>
              </a:buClr>
              <a:buSzPct val="66176"/>
              <a:buNone/>
            </a:pPr>
            <a:r>
              <a:rPr lang="en" sz="3200" b="0" i="0" u="none" strike="noStrike" cap="none">
                <a:solidFill>
                  <a:schemeClr val="lt1"/>
                </a:solidFill>
              </a:rPr>
              <a:t>Take the next minute to talk with your neighbor or to write down questions you may have about how to incorporate and include 20 somethings in church.</a:t>
            </a:r>
            <a:endParaRPr/>
          </a:p>
          <a:p>
            <a:pPr marL="0" lvl="0" indent="0" algn="ctr" rtl="0">
              <a:lnSpc>
                <a:spcPct val="115000"/>
              </a:lnSpc>
              <a:spcBef>
                <a:spcPts val="600"/>
              </a:spcBef>
              <a:spcAft>
                <a:spcPts val="600"/>
              </a:spcAft>
              <a:buClr>
                <a:srgbClr val="000000"/>
              </a:buClr>
              <a:buSzPct val="117647"/>
              <a:buFont typeface="Arial"/>
              <a:buNone/>
            </a:pPr>
            <a:endParaRPr b="0" i="0" u="none" strike="noStrike" cap="none">
              <a:solidFill>
                <a:schemeClr val="lt1"/>
              </a:solidFill>
            </a:endParaRPr>
          </a:p>
        </p:txBody>
      </p:sp>
      <p:pic>
        <p:nvPicPr>
          <p:cNvPr id="3" name="Picture 2" descr="A qr code on a blue background&#10;&#10;AI-generated content may be incorrect.">
            <a:extLst>
              <a:ext uri="{FF2B5EF4-FFF2-40B4-BE49-F238E27FC236}">
                <a16:creationId xmlns:a16="http://schemas.microsoft.com/office/drawing/2014/main" id="{7FF0ACAE-1ED4-B999-F7B9-0028050B3E7C}"/>
              </a:ext>
            </a:extLst>
          </p:cNvPr>
          <p:cNvPicPr>
            <a:picLocks noChangeAspect="1"/>
          </p:cNvPicPr>
          <p:nvPr/>
        </p:nvPicPr>
        <p:blipFill>
          <a:blip r:embed="rId4"/>
          <a:stretch>
            <a:fillRect/>
          </a:stretch>
        </p:blipFill>
        <p:spPr>
          <a:xfrm>
            <a:off x="6126625" y="2385390"/>
            <a:ext cx="2172423" cy="2686547"/>
          </a:xfrm>
          <a:prstGeom prst="rect">
            <a:avLst/>
          </a:prstGeom>
        </p:spPr>
      </p:pic>
      <p:pic>
        <p:nvPicPr>
          <p:cNvPr id="5" name="Online Media 4" descr="1 Minute 30 Second Timer No Music With Alarm">
            <a:hlinkClick r:id="" action="ppaction://media"/>
            <a:extLst>
              <a:ext uri="{FF2B5EF4-FFF2-40B4-BE49-F238E27FC236}">
                <a16:creationId xmlns:a16="http://schemas.microsoft.com/office/drawing/2014/main" id="{BAE15D88-04C3-8BAD-0381-E2E5FE6EBD07}"/>
              </a:ext>
            </a:extLst>
          </p:cNvPr>
          <p:cNvPicPr>
            <a:picLocks noRot="1" noChangeAspect="1"/>
          </p:cNvPicPr>
          <p:nvPr>
            <a:videoFile r:link="rId1"/>
          </p:nvPr>
        </p:nvPicPr>
        <p:blipFill>
          <a:blip r:embed="rId5"/>
          <a:stretch>
            <a:fillRect/>
          </a:stretch>
        </p:blipFill>
        <p:spPr>
          <a:xfrm>
            <a:off x="5928320" y="407062"/>
            <a:ext cx="2540000" cy="143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8"/>
          <p:cNvSpPr txBox="1">
            <a:spLocks noGrp="1"/>
          </p:cNvSpPr>
          <p:nvPr>
            <p:ph type="title"/>
          </p:nvPr>
        </p:nvSpPr>
        <p:spPr>
          <a:xfrm>
            <a:off x="2066946" y="483788"/>
            <a:ext cx="5010108" cy="6261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SzPts val="4800"/>
              <a:buNone/>
            </a:pPr>
            <a:r>
              <a:rPr lang="en" sz="3000"/>
              <a:t>Just find one key takeaway…</a:t>
            </a:r>
            <a:endParaRPr/>
          </a:p>
        </p:txBody>
      </p:sp>
      <p:sp>
        <p:nvSpPr>
          <p:cNvPr id="104" name="Google Shape;104;p8"/>
          <p:cNvSpPr txBox="1">
            <a:spLocks noGrp="1"/>
          </p:cNvSpPr>
          <p:nvPr>
            <p:ph type="body" idx="4294967295"/>
          </p:nvPr>
        </p:nvSpPr>
        <p:spPr>
          <a:xfrm>
            <a:off x="2537100" y="1102054"/>
            <a:ext cx="4069800" cy="1233498"/>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600"/>
              </a:spcAft>
              <a:buClr>
                <a:srgbClr val="000000"/>
              </a:buClr>
              <a:buSzPct val="60810"/>
              <a:buFont typeface="Arial"/>
              <a:buNone/>
            </a:pPr>
            <a:r>
              <a:rPr lang="en" sz="3200" b="0" i="0" u="none" strike="noStrike" cap="none">
                <a:solidFill>
                  <a:schemeClr val="lt1"/>
                </a:solidFill>
              </a:rPr>
              <a:t>Don’t be overwhelmed</a:t>
            </a:r>
            <a:endParaRPr/>
          </a:p>
        </p:txBody>
      </p:sp>
      <p:pic>
        <p:nvPicPr>
          <p:cNvPr id="105" name="Google Shape;105;p8" descr="A person in a suit&#10;&#10;AI-generated content may be incorrect."/>
          <p:cNvPicPr preferRelativeResize="0"/>
          <p:nvPr/>
        </p:nvPicPr>
        <p:blipFill rotWithShape="1">
          <a:blip r:embed="rId3">
            <a:alphaModFix/>
          </a:blip>
          <a:srcRect/>
          <a:stretch/>
        </p:blipFill>
        <p:spPr>
          <a:xfrm>
            <a:off x="2137992" y="1901890"/>
            <a:ext cx="4868016" cy="26185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9"/>
          <p:cNvSpPr txBox="1">
            <a:spLocks noGrp="1"/>
          </p:cNvSpPr>
          <p:nvPr>
            <p:ph type="title"/>
          </p:nvPr>
        </p:nvSpPr>
        <p:spPr>
          <a:xfrm>
            <a:off x="311699" y="314849"/>
            <a:ext cx="8520600" cy="6261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Other resources and books to help foster growth</a:t>
            </a:r>
            <a:br>
              <a:rPr lang="en"/>
            </a:br>
            <a:endParaRPr/>
          </a:p>
        </p:txBody>
      </p:sp>
      <p:pic>
        <p:nvPicPr>
          <p:cNvPr id="111" name="Google Shape;111;p9" descr="A book cover with blue text&#10;&#10;AI-generated content may be incorrect."/>
          <p:cNvPicPr preferRelativeResize="0"/>
          <p:nvPr/>
        </p:nvPicPr>
        <p:blipFill rotWithShape="1">
          <a:blip r:embed="rId3">
            <a:alphaModFix/>
          </a:blip>
          <a:srcRect/>
          <a:stretch/>
        </p:blipFill>
        <p:spPr>
          <a:xfrm>
            <a:off x="6410399" y="1245461"/>
            <a:ext cx="2219152" cy="3104388"/>
          </a:xfrm>
          <a:prstGeom prst="rect">
            <a:avLst/>
          </a:prstGeom>
          <a:noFill/>
          <a:ln>
            <a:noFill/>
          </a:ln>
        </p:spPr>
      </p:pic>
      <p:sp>
        <p:nvSpPr>
          <p:cNvPr id="112" name="Google Shape;112;p9"/>
          <p:cNvSpPr txBox="1"/>
          <p:nvPr/>
        </p:nvSpPr>
        <p:spPr>
          <a:xfrm>
            <a:off x="2733600" y="5143500"/>
            <a:ext cx="367679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 sz="900" b="0" i="0" u="none" strike="noStrike" cap="none">
                <a:solidFill>
                  <a:srgbClr val="000000"/>
                </a:solidFill>
                <a:latin typeface="Arial"/>
                <a:ea typeface="Arial"/>
                <a:cs typeface="Arial"/>
                <a:sym typeface="Arial"/>
              </a:rPr>
              <a:t> by Unknown Author is licensed under </a:t>
            </a:r>
            <a:r>
              <a:rPr lang="en"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CC BY-ND</a:t>
            </a:r>
            <a:endParaRPr sz="900" b="0" i="0" u="none" strike="noStrike" cap="none">
              <a:solidFill>
                <a:srgbClr val="000000"/>
              </a:solidFill>
              <a:latin typeface="Arial"/>
              <a:ea typeface="Arial"/>
              <a:cs typeface="Arial"/>
              <a:sym typeface="Arial"/>
            </a:endParaRPr>
          </a:p>
        </p:txBody>
      </p:sp>
      <p:pic>
        <p:nvPicPr>
          <p:cNvPr id="113" name="Google Shape;113;p9" descr="A book with a black cover&#10;&#10;AI-generated content may be incorrect."/>
          <p:cNvPicPr preferRelativeResize="0"/>
          <p:nvPr/>
        </p:nvPicPr>
        <p:blipFill rotWithShape="1">
          <a:blip r:embed="rId6">
            <a:alphaModFix/>
          </a:blip>
          <a:srcRect/>
          <a:stretch/>
        </p:blipFill>
        <p:spPr>
          <a:xfrm>
            <a:off x="682752" y="1379241"/>
            <a:ext cx="2408699" cy="2529134"/>
          </a:xfrm>
          <a:prstGeom prst="rect">
            <a:avLst/>
          </a:prstGeom>
          <a:noFill/>
          <a:ln>
            <a:noFill/>
          </a:ln>
        </p:spPr>
      </p:pic>
      <p:pic>
        <p:nvPicPr>
          <p:cNvPr id="114" name="Google Shape;114;p9"/>
          <p:cNvPicPr preferRelativeResize="0"/>
          <p:nvPr/>
        </p:nvPicPr>
        <p:blipFill rotWithShape="1">
          <a:blip r:embed="rId7">
            <a:alphaModFix/>
          </a:blip>
          <a:srcRect/>
          <a:stretch/>
        </p:blipFill>
        <p:spPr>
          <a:xfrm>
            <a:off x="3050764" y="1245461"/>
            <a:ext cx="2605422" cy="3348500"/>
          </a:xfrm>
          <a:prstGeom prst="rect">
            <a:avLst/>
          </a:prstGeom>
          <a:noFill/>
          <a:ln>
            <a:noFill/>
          </a:ln>
        </p:spPr>
      </p:pic>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TotalTime>
  <Words>1297</Words>
  <Application>Microsoft Macintosh PowerPoint</Application>
  <PresentationFormat>On-screen Show (16:9)</PresentationFormat>
  <Paragraphs>136</Paragraphs>
  <Slides>20</Slides>
  <Notes>20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Lato</vt:lpstr>
      <vt:lpstr>Playfair Display</vt:lpstr>
      <vt:lpstr>Coral</vt:lpstr>
      <vt:lpstr>CPR: Reviving 20-Somethings in your Congregation</vt:lpstr>
      <vt:lpstr>PowerPoint Presentation</vt:lpstr>
      <vt:lpstr>Who are we?</vt:lpstr>
      <vt:lpstr>Pastor Clark  (PC)</vt:lpstr>
      <vt:lpstr>Abby, Stella, Jared</vt:lpstr>
      <vt:lpstr>Goals</vt:lpstr>
      <vt:lpstr>Brainstorming </vt:lpstr>
      <vt:lpstr>Just find one key takeaway…</vt:lpstr>
      <vt:lpstr>Other resources and books to help foster growth </vt:lpstr>
      <vt:lpstr>CPR</vt:lpstr>
      <vt:lpstr>Culture</vt:lpstr>
      <vt:lpstr>Culture</vt:lpstr>
      <vt:lpstr>Personality</vt:lpstr>
      <vt:lpstr>Personality</vt:lpstr>
      <vt:lpstr>Relationships</vt:lpstr>
      <vt:lpstr>What’s working for us</vt:lpstr>
      <vt:lpstr>What’s working for us: 20 somethings involvement </vt:lpstr>
      <vt:lpstr>To summarize CPR</vt:lpstr>
      <vt:lpstr>Q&amp;A</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Clark Schultz</cp:lastModifiedBy>
  <cp:revision>6</cp:revision>
  <cp:lastPrinted>2026-01-14T18:18:45Z</cp:lastPrinted>
  <dcterms:modified xsi:type="dcterms:W3CDTF">2026-01-20T20:07:18Z</dcterms:modified>
</cp:coreProperties>
</file>